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59"/>
  </p:notesMasterIdLst>
  <p:handoutMasterIdLst>
    <p:handoutMasterId r:id="rId60"/>
  </p:handoutMasterIdLst>
  <p:sldIdLst>
    <p:sldId id="365" r:id="rId5"/>
    <p:sldId id="366" r:id="rId6"/>
    <p:sldId id="372" r:id="rId7"/>
    <p:sldId id="516" r:id="rId8"/>
    <p:sldId id="373" r:id="rId9"/>
    <p:sldId id="368" r:id="rId10"/>
    <p:sldId id="369" r:id="rId11"/>
    <p:sldId id="381" r:id="rId12"/>
    <p:sldId id="395" r:id="rId13"/>
    <p:sldId id="493" r:id="rId14"/>
    <p:sldId id="492" r:id="rId15"/>
    <p:sldId id="494" r:id="rId16"/>
    <p:sldId id="482" r:id="rId17"/>
    <p:sldId id="406" r:id="rId18"/>
    <p:sldId id="407" r:id="rId19"/>
    <p:sldId id="408" r:id="rId20"/>
    <p:sldId id="409" r:id="rId21"/>
    <p:sldId id="410" r:id="rId22"/>
    <p:sldId id="411" r:id="rId23"/>
    <p:sldId id="412" r:id="rId24"/>
    <p:sldId id="413" r:id="rId25"/>
    <p:sldId id="414" r:id="rId26"/>
    <p:sldId id="486" r:id="rId27"/>
    <p:sldId id="511" r:id="rId28"/>
    <p:sldId id="416" r:id="rId29"/>
    <p:sldId id="417" r:id="rId30"/>
    <p:sldId id="418" r:id="rId31"/>
    <p:sldId id="514" r:id="rId32"/>
    <p:sldId id="419" r:id="rId33"/>
    <p:sldId id="420" r:id="rId34"/>
    <p:sldId id="421" r:id="rId35"/>
    <p:sldId id="422" r:id="rId36"/>
    <p:sldId id="520" r:id="rId37"/>
    <p:sldId id="522" r:id="rId38"/>
    <p:sldId id="427" r:id="rId39"/>
    <p:sldId id="428" r:id="rId40"/>
    <p:sldId id="485" r:id="rId41"/>
    <p:sldId id="430" r:id="rId42"/>
    <p:sldId id="433" r:id="rId43"/>
    <p:sldId id="495" r:id="rId44"/>
    <p:sldId id="400" r:id="rId45"/>
    <p:sldId id="454" r:id="rId46"/>
    <p:sldId id="512" r:id="rId47"/>
    <p:sldId id="513" r:id="rId48"/>
    <p:sldId id="515" r:id="rId49"/>
    <p:sldId id="436" r:id="rId50"/>
    <p:sldId id="457" r:id="rId51"/>
    <p:sldId id="496" r:id="rId52"/>
    <p:sldId id="506" r:id="rId53"/>
    <p:sldId id="507" r:id="rId54"/>
    <p:sldId id="508" r:id="rId55"/>
    <p:sldId id="509" r:id="rId56"/>
    <p:sldId id="510" r:id="rId57"/>
    <p:sldId id="461" r:id="rId58"/>
  </p:sldIdLst>
  <p:sldSz cx="8229600" cy="6172200"/>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521415D9-36F7-43E2-AB2F-B90AF26B5E84}">
      <p14:sectionLst xmlns:p14="http://schemas.microsoft.com/office/powerpoint/2010/main">
        <p14:section name="Default Section" id="{9EBA3646-2895-46E9-AB4E-19F4B15BAAFF}">
          <p14:sldIdLst>
            <p14:sldId id="365"/>
            <p14:sldId id="366"/>
            <p14:sldId id="372"/>
            <p14:sldId id="516"/>
            <p14:sldId id="373"/>
            <p14:sldId id="368"/>
            <p14:sldId id="369"/>
            <p14:sldId id="381"/>
            <p14:sldId id="395"/>
            <p14:sldId id="493"/>
            <p14:sldId id="492"/>
            <p14:sldId id="494"/>
            <p14:sldId id="482"/>
            <p14:sldId id="406"/>
            <p14:sldId id="407"/>
            <p14:sldId id="408"/>
            <p14:sldId id="409"/>
            <p14:sldId id="410"/>
            <p14:sldId id="411"/>
            <p14:sldId id="412"/>
            <p14:sldId id="413"/>
            <p14:sldId id="414"/>
            <p14:sldId id="486"/>
            <p14:sldId id="511"/>
            <p14:sldId id="416"/>
            <p14:sldId id="417"/>
            <p14:sldId id="418"/>
            <p14:sldId id="514"/>
            <p14:sldId id="419"/>
            <p14:sldId id="420"/>
            <p14:sldId id="421"/>
            <p14:sldId id="422"/>
            <p14:sldId id="520"/>
            <p14:sldId id="522"/>
            <p14:sldId id="427"/>
            <p14:sldId id="428"/>
            <p14:sldId id="485"/>
            <p14:sldId id="430"/>
            <p14:sldId id="433"/>
            <p14:sldId id="495"/>
            <p14:sldId id="400"/>
            <p14:sldId id="454"/>
            <p14:sldId id="512"/>
            <p14:sldId id="513"/>
            <p14:sldId id="515"/>
            <p14:sldId id="436"/>
            <p14:sldId id="457"/>
            <p14:sldId id="496"/>
            <p14:sldId id="506"/>
            <p14:sldId id="507"/>
            <p14:sldId id="508"/>
            <p14:sldId id="509"/>
            <p14:sldId id="510"/>
            <p14:sldId id="461"/>
          </p14:sldIdLst>
        </p14:section>
      </p14:sectionLst>
    </p:ext>
    <p:ext uri="{EFAFB233-063F-42B5-8137-9DF3F51BA10A}">
      <p15:sldGuideLst xmlns:p15="http://schemas.microsoft.com/office/powerpoint/2012/main" xmlns="">
        <p15:guide id="1" orient="horz" pos="1316" userDrawn="1">
          <p15:clr>
            <a:srgbClr val="A4A3A4"/>
          </p15:clr>
        </p15:guide>
        <p15:guide id="2" orient="horz" pos="3050" userDrawn="1">
          <p15:clr>
            <a:srgbClr val="A4A3A4"/>
          </p15:clr>
        </p15:guide>
        <p15:guide id="3" orient="horz" pos="3189" userDrawn="1">
          <p15:clr>
            <a:srgbClr val="A4A3A4"/>
          </p15:clr>
        </p15:guide>
        <p15:guide id="4" pos="4091" userDrawn="1">
          <p15:clr>
            <a:srgbClr val="A4A3A4"/>
          </p15:clr>
        </p15:guide>
        <p15:guide id="5" orient="horz" userDrawn="1">
          <p15:clr>
            <a:srgbClr val="A4A3A4"/>
          </p15:clr>
        </p15:guide>
        <p15:guide id="6" userDrawn="1">
          <p15:clr>
            <a:srgbClr val="A4A3A4"/>
          </p15:clr>
        </p15:guide>
        <p15:guide id="7" pos="434" userDrawn="1">
          <p15:clr>
            <a:srgbClr val="A4A3A4"/>
          </p15:clr>
        </p15:guide>
      </p15:sldGuideLst>
    </p:ext>
    <p:ext uri="{2D200454-40CA-4A62-9FC3-DE9A4176ACB9}">
      <p15:notesGuideLst xmlns:p15="http://schemas.microsoft.com/office/powerpoint/2012/main" xmlns="">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935"/>
    <a:srgbClr val="FFFFFF"/>
    <a:srgbClr val="9E0000"/>
    <a:srgbClr val="6831A5"/>
    <a:srgbClr val="FF3399"/>
    <a:srgbClr val="004827"/>
    <a:srgbClr val="1E2E00"/>
    <a:srgbClr val="2A4200"/>
    <a:srgbClr val="2A2A2A"/>
    <a:srgbClr val="9494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8" autoAdjust="0"/>
    <p:restoredTop sz="72037" autoAdjust="0"/>
  </p:normalViewPr>
  <p:slideViewPr>
    <p:cSldViewPr snapToGrid="0">
      <p:cViewPr>
        <p:scale>
          <a:sx n="75" d="100"/>
          <a:sy n="75" d="100"/>
        </p:scale>
        <p:origin x="-2952" y="-774"/>
      </p:cViewPr>
      <p:guideLst>
        <p:guide orient="horz" pos="1316"/>
        <p:guide orient="horz" pos="3050"/>
        <p:guide orient="horz" pos="3189"/>
        <p:guide orient="horz"/>
        <p:guide pos="4091"/>
        <p:guide/>
        <p:guide pos="434"/>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44" d="100"/>
        <a:sy n="144" d="100"/>
      </p:scale>
      <p:origin x="0" y="-204"/>
    </p:cViewPr>
  </p:sorterViewPr>
  <p:notesViewPr>
    <p:cSldViewPr snapToGrid="0">
      <p:cViewPr varScale="1">
        <p:scale>
          <a:sx n="82" d="100"/>
          <a:sy n="82" d="100"/>
        </p:scale>
        <p:origin x="2922" y="7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Group 3"/>
          <p:cNvGrpSpPr/>
          <p:nvPr/>
        </p:nvGrpSpPr>
        <p:grpSpPr>
          <a:xfrm>
            <a:off x="5434520" y="8767094"/>
            <a:ext cx="1083012" cy="200064"/>
            <a:chOff x="8775700" y="3552825"/>
            <a:chExt cx="5156200" cy="952500"/>
          </a:xfrm>
        </p:grpSpPr>
        <p:sp>
          <p:nvSpPr>
            <p:cNvPr id="5" name="Freeform 4"/>
            <p:cNvSpPr>
              <a:spLocks noEditPoints="1"/>
            </p:cNvSpPr>
            <p:nvPr/>
          </p:nvSpPr>
          <p:spPr bwMode="auto">
            <a:xfrm>
              <a:off x="13817600" y="4265613"/>
              <a:ext cx="114300" cy="111125"/>
            </a:xfrm>
            <a:custGeom>
              <a:avLst/>
              <a:gdLst>
                <a:gd name="T0" fmla="*/ 59 w 144"/>
                <a:gd name="T1" fmla="*/ 63 h 139"/>
                <a:gd name="T2" fmla="*/ 79 w 144"/>
                <a:gd name="T3" fmla="*/ 63 h 139"/>
                <a:gd name="T4" fmla="*/ 85 w 144"/>
                <a:gd name="T5" fmla="*/ 61 h 139"/>
                <a:gd name="T6" fmla="*/ 87 w 144"/>
                <a:gd name="T7" fmla="*/ 53 h 139"/>
                <a:gd name="T8" fmla="*/ 83 w 144"/>
                <a:gd name="T9" fmla="*/ 47 h 139"/>
                <a:gd name="T10" fmla="*/ 75 w 144"/>
                <a:gd name="T11" fmla="*/ 45 h 139"/>
                <a:gd name="T12" fmla="*/ 59 w 144"/>
                <a:gd name="T13" fmla="*/ 45 h 139"/>
                <a:gd name="T14" fmla="*/ 73 w 144"/>
                <a:gd name="T15" fmla="*/ 33 h 139"/>
                <a:gd name="T16" fmla="*/ 101 w 144"/>
                <a:gd name="T17" fmla="*/ 41 h 139"/>
                <a:gd name="T18" fmla="*/ 103 w 144"/>
                <a:gd name="T19" fmla="*/ 61 h 139"/>
                <a:gd name="T20" fmla="*/ 99 w 144"/>
                <a:gd name="T21" fmla="*/ 68 h 139"/>
                <a:gd name="T22" fmla="*/ 91 w 144"/>
                <a:gd name="T23" fmla="*/ 74 h 139"/>
                <a:gd name="T24" fmla="*/ 105 w 144"/>
                <a:gd name="T25" fmla="*/ 106 h 139"/>
                <a:gd name="T26" fmla="*/ 67 w 144"/>
                <a:gd name="T27" fmla="*/ 76 h 139"/>
                <a:gd name="T28" fmla="*/ 59 w 144"/>
                <a:gd name="T29" fmla="*/ 106 h 139"/>
                <a:gd name="T30" fmla="*/ 44 w 144"/>
                <a:gd name="T31" fmla="*/ 33 h 139"/>
                <a:gd name="T32" fmla="*/ 51 w 144"/>
                <a:gd name="T33" fmla="*/ 21 h 139"/>
                <a:gd name="T34" fmla="*/ 24 w 144"/>
                <a:gd name="T35" fmla="*/ 49 h 139"/>
                <a:gd name="T36" fmla="*/ 24 w 144"/>
                <a:gd name="T37" fmla="*/ 92 h 139"/>
                <a:gd name="T38" fmla="*/ 51 w 144"/>
                <a:gd name="T39" fmla="*/ 120 h 139"/>
                <a:gd name="T40" fmla="*/ 71 w 144"/>
                <a:gd name="T41" fmla="*/ 124 h 139"/>
                <a:gd name="T42" fmla="*/ 109 w 144"/>
                <a:gd name="T43" fmla="*/ 108 h 139"/>
                <a:gd name="T44" fmla="*/ 122 w 144"/>
                <a:gd name="T45" fmla="*/ 70 h 139"/>
                <a:gd name="T46" fmla="*/ 109 w 144"/>
                <a:gd name="T47" fmla="*/ 31 h 139"/>
                <a:gd name="T48" fmla="*/ 71 w 144"/>
                <a:gd name="T49" fmla="*/ 17 h 139"/>
                <a:gd name="T50" fmla="*/ 95 w 144"/>
                <a:gd name="T51" fmla="*/ 3 h 139"/>
                <a:gd name="T52" fmla="*/ 130 w 144"/>
                <a:gd name="T53" fmla="*/ 27 h 139"/>
                <a:gd name="T54" fmla="*/ 144 w 144"/>
                <a:gd name="T55" fmla="*/ 70 h 139"/>
                <a:gd name="T56" fmla="*/ 130 w 144"/>
                <a:gd name="T57" fmla="*/ 114 h 139"/>
                <a:gd name="T58" fmla="*/ 95 w 144"/>
                <a:gd name="T59" fmla="*/ 135 h 139"/>
                <a:gd name="T60" fmla="*/ 50 w 144"/>
                <a:gd name="T61" fmla="*/ 135 h 139"/>
                <a:gd name="T62" fmla="*/ 14 w 144"/>
                <a:gd name="T63" fmla="*/ 114 h 139"/>
                <a:gd name="T64" fmla="*/ 0 w 144"/>
                <a:gd name="T65" fmla="*/ 70 h 139"/>
                <a:gd name="T66" fmla="*/ 14 w 144"/>
                <a:gd name="T67" fmla="*/ 27 h 139"/>
                <a:gd name="T68" fmla="*/ 50 w 144"/>
                <a:gd name="T6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39">
                  <a:moveTo>
                    <a:pt x="59" y="45"/>
                  </a:moveTo>
                  <a:lnTo>
                    <a:pt x="59" y="63"/>
                  </a:lnTo>
                  <a:lnTo>
                    <a:pt x="75" y="63"/>
                  </a:lnTo>
                  <a:lnTo>
                    <a:pt x="79" y="63"/>
                  </a:lnTo>
                  <a:lnTo>
                    <a:pt x="83" y="63"/>
                  </a:lnTo>
                  <a:lnTo>
                    <a:pt x="85" y="61"/>
                  </a:lnTo>
                  <a:lnTo>
                    <a:pt x="87" y="57"/>
                  </a:lnTo>
                  <a:lnTo>
                    <a:pt x="87" y="53"/>
                  </a:lnTo>
                  <a:lnTo>
                    <a:pt x="85" y="49"/>
                  </a:lnTo>
                  <a:lnTo>
                    <a:pt x="83" y="47"/>
                  </a:lnTo>
                  <a:lnTo>
                    <a:pt x="79" y="45"/>
                  </a:lnTo>
                  <a:lnTo>
                    <a:pt x="75" y="45"/>
                  </a:lnTo>
                  <a:lnTo>
                    <a:pt x="71" y="45"/>
                  </a:lnTo>
                  <a:lnTo>
                    <a:pt x="59" y="45"/>
                  </a:lnTo>
                  <a:close/>
                  <a:moveTo>
                    <a:pt x="44" y="33"/>
                  </a:moveTo>
                  <a:lnTo>
                    <a:pt x="73" y="33"/>
                  </a:lnTo>
                  <a:lnTo>
                    <a:pt x="89" y="35"/>
                  </a:lnTo>
                  <a:lnTo>
                    <a:pt x="101" y="41"/>
                  </a:lnTo>
                  <a:lnTo>
                    <a:pt x="105" y="55"/>
                  </a:lnTo>
                  <a:lnTo>
                    <a:pt x="103" y="61"/>
                  </a:lnTo>
                  <a:lnTo>
                    <a:pt x="101" y="67"/>
                  </a:lnTo>
                  <a:lnTo>
                    <a:pt x="99" y="68"/>
                  </a:lnTo>
                  <a:lnTo>
                    <a:pt x="95" y="72"/>
                  </a:lnTo>
                  <a:lnTo>
                    <a:pt x="91" y="74"/>
                  </a:lnTo>
                  <a:lnTo>
                    <a:pt x="85" y="74"/>
                  </a:lnTo>
                  <a:lnTo>
                    <a:pt x="105" y="106"/>
                  </a:lnTo>
                  <a:lnTo>
                    <a:pt x="85" y="106"/>
                  </a:lnTo>
                  <a:lnTo>
                    <a:pt x="67" y="76"/>
                  </a:lnTo>
                  <a:lnTo>
                    <a:pt x="59" y="76"/>
                  </a:lnTo>
                  <a:lnTo>
                    <a:pt x="59" y="106"/>
                  </a:lnTo>
                  <a:lnTo>
                    <a:pt x="44" y="106"/>
                  </a:lnTo>
                  <a:lnTo>
                    <a:pt x="44" y="33"/>
                  </a:lnTo>
                  <a:close/>
                  <a:moveTo>
                    <a:pt x="71" y="17"/>
                  </a:moveTo>
                  <a:lnTo>
                    <a:pt x="51" y="21"/>
                  </a:lnTo>
                  <a:lnTo>
                    <a:pt x="36" y="31"/>
                  </a:lnTo>
                  <a:lnTo>
                    <a:pt x="24" y="49"/>
                  </a:lnTo>
                  <a:lnTo>
                    <a:pt x="20" y="70"/>
                  </a:lnTo>
                  <a:lnTo>
                    <a:pt x="24" y="92"/>
                  </a:lnTo>
                  <a:lnTo>
                    <a:pt x="36" y="108"/>
                  </a:lnTo>
                  <a:lnTo>
                    <a:pt x="51" y="120"/>
                  </a:lnTo>
                  <a:lnTo>
                    <a:pt x="71" y="124"/>
                  </a:lnTo>
                  <a:lnTo>
                    <a:pt x="71" y="124"/>
                  </a:lnTo>
                  <a:lnTo>
                    <a:pt x="91" y="120"/>
                  </a:lnTo>
                  <a:lnTo>
                    <a:pt x="109" y="108"/>
                  </a:lnTo>
                  <a:lnTo>
                    <a:pt x="118" y="92"/>
                  </a:lnTo>
                  <a:lnTo>
                    <a:pt x="122" y="70"/>
                  </a:lnTo>
                  <a:lnTo>
                    <a:pt x="118" y="49"/>
                  </a:lnTo>
                  <a:lnTo>
                    <a:pt x="109" y="31"/>
                  </a:lnTo>
                  <a:lnTo>
                    <a:pt x="91" y="21"/>
                  </a:lnTo>
                  <a:lnTo>
                    <a:pt x="71" y="17"/>
                  </a:lnTo>
                  <a:close/>
                  <a:moveTo>
                    <a:pt x="71" y="0"/>
                  </a:moveTo>
                  <a:lnTo>
                    <a:pt x="95" y="3"/>
                  </a:lnTo>
                  <a:lnTo>
                    <a:pt x="114" y="11"/>
                  </a:lnTo>
                  <a:lnTo>
                    <a:pt x="130" y="27"/>
                  </a:lnTo>
                  <a:lnTo>
                    <a:pt x="140" y="45"/>
                  </a:lnTo>
                  <a:lnTo>
                    <a:pt x="144" y="70"/>
                  </a:lnTo>
                  <a:lnTo>
                    <a:pt x="140" y="94"/>
                  </a:lnTo>
                  <a:lnTo>
                    <a:pt x="130" y="114"/>
                  </a:lnTo>
                  <a:lnTo>
                    <a:pt x="114" y="128"/>
                  </a:lnTo>
                  <a:lnTo>
                    <a:pt x="95" y="135"/>
                  </a:lnTo>
                  <a:lnTo>
                    <a:pt x="71" y="139"/>
                  </a:lnTo>
                  <a:lnTo>
                    <a:pt x="50" y="135"/>
                  </a:lnTo>
                  <a:lnTo>
                    <a:pt x="30" y="128"/>
                  </a:lnTo>
                  <a:lnTo>
                    <a:pt x="14" y="114"/>
                  </a:lnTo>
                  <a:lnTo>
                    <a:pt x="4" y="94"/>
                  </a:lnTo>
                  <a:lnTo>
                    <a:pt x="0" y="70"/>
                  </a:lnTo>
                  <a:lnTo>
                    <a:pt x="4" y="45"/>
                  </a:lnTo>
                  <a:lnTo>
                    <a:pt x="14" y="27"/>
                  </a:lnTo>
                  <a:lnTo>
                    <a:pt x="30" y="11"/>
                  </a:lnTo>
                  <a:lnTo>
                    <a:pt x="50" y="3"/>
                  </a:lnTo>
                  <a:lnTo>
                    <a:pt x="7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noEditPoints="1"/>
            </p:cNvSpPr>
            <p:nvPr/>
          </p:nvSpPr>
          <p:spPr bwMode="auto">
            <a:xfrm>
              <a:off x="10447338" y="3732213"/>
              <a:ext cx="3333750" cy="625475"/>
            </a:xfrm>
            <a:custGeom>
              <a:avLst/>
              <a:gdLst>
                <a:gd name="T0" fmla="*/ 2325 w 4200"/>
                <a:gd name="T1" fmla="*/ 618 h 788"/>
                <a:gd name="T2" fmla="*/ 2465 w 4200"/>
                <a:gd name="T3" fmla="*/ 616 h 788"/>
                <a:gd name="T4" fmla="*/ 2540 w 4200"/>
                <a:gd name="T5" fmla="*/ 597 h 788"/>
                <a:gd name="T6" fmla="*/ 2599 w 4200"/>
                <a:gd name="T7" fmla="*/ 555 h 788"/>
                <a:gd name="T8" fmla="*/ 2635 w 4200"/>
                <a:gd name="T9" fmla="*/ 488 h 788"/>
                <a:gd name="T10" fmla="*/ 2648 w 4200"/>
                <a:gd name="T11" fmla="*/ 396 h 788"/>
                <a:gd name="T12" fmla="*/ 2635 w 4200"/>
                <a:gd name="T13" fmla="*/ 301 h 788"/>
                <a:gd name="T14" fmla="*/ 2599 w 4200"/>
                <a:gd name="T15" fmla="*/ 236 h 788"/>
                <a:gd name="T16" fmla="*/ 2540 w 4200"/>
                <a:gd name="T17" fmla="*/ 193 h 788"/>
                <a:gd name="T18" fmla="*/ 2465 w 4200"/>
                <a:gd name="T19" fmla="*/ 173 h 788"/>
                <a:gd name="T20" fmla="*/ 2325 w 4200"/>
                <a:gd name="T21" fmla="*/ 171 h 788"/>
                <a:gd name="T22" fmla="*/ 3597 w 4200"/>
                <a:gd name="T23" fmla="*/ 512 h 788"/>
                <a:gd name="T24" fmla="*/ 3735 w 4200"/>
                <a:gd name="T25" fmla="*/ 143 h 788"/>
                <a:gd name="T26" fmla="*/ 4200 w 4200"/>
                <a:gd name="T27" fmla="*/ 786 h 788"/>
                <a:gd name="T28" fmla="*/ 3916 w 4200"/>
                <a:gd name="T29" fmla="*/ 648 h 788"/>
                <a:gd name="T30" fmla="*/ 3501 w 4200"/>
                <a:gd name="T31" fmla="*/ 786 h 788"/>
                <a:gd name="T32" fmla="*/ 3592 w 4200"/>
                <a:gd name="T33" fmla="*/ 0 h 788"/>
                <a:gd name="T34" fmla="*/ 2969 w 4200"/>
                <a:gd name="T35" fmla="*/ 0 h 788"/>
                <a:gd name="T36" fmla="*/ 3190 w 4200"/>
                <a:gd name="T37" fmla="*/ 788 h 788"/>
                <a:gd name="T38" fmla="*/ 2969 w 4200"/>
                <a:gd name="T39" fmla="*/ 0 h 788"/>
                <a:gd name="T40" fmla="*/ 2416 w 4200"/>
                <a:gd name="T41" fmla="*/ 0 h 788"/>
                <a:gd name="T42" fmla="*/ 2554 w 4200"/>
                <a:gd name="T43" fmla="*/ 7 h 788"/>
                <a:gd name="T44" fmla="*/ 2666 w 4200"/>
                <a:gd name="T45" fmla="*/ 33 h 788"/>
                <a:gd name="T46" fmla="*/ 2757 w 4200"/>
                <a:gd name="T47" fmla="*/ 90 h 788"/>
                <a:gd name="T48" fmla="*/ 2818 w 4200"/>
                <a:gd name="T49" fmla="*/ 173 h 788"/>
                <a:gd name="T50" fmla="*/ 2853 w 4200"/>
                <a:gd name="T51" fmla="*/ 277 h 788"/>
                <a:gd name="T52" fmla="*/ 2865 w 4200"/>
                <a:gd name="T53" fmla="*/ 402 h 788"/>
                <a:gd name="T54" fmla="*/ 2855 w 4200"/>
                <a:gd name="T55" fmla="*/ 518 h 788"/>
                <a:gd name="T56" fmla="*/ 2828 w 4200"/>
                <a:gd name="T57" fmla="*/ 614 h 788"/>
                <a:gd name="T58" fmla="*/ 2786 w 4200"/>
                <a:gd name="T59" fmla="*/ 683 h 788"/>
                <a:gd name="T60" fmla="*/ 2735 w 4200"/>
                <a:gd name="T61" fmla="*/ 731 h 788"/>
                <a:gd name="T62" fmla="*/ 2672 w 4200"/>
                <a:gd name="T63" fmla="*/ 762 h 788"/>
                <a:gd name="T64" fmla="*/ 2585 w 4200"/>
                <a:gd name="T65" fmla="*/ 780 h 788"/>
                <a:gd name="T66" fmla="*/ 2465 w 4200"/>
                <a:gd name="T67" fmla="*/ 788 h 788"/>
                <a:gd name="T68" fmla="*/ 2105 w 4200"/>
                <a:gd name="T69" fmla="*/ 0 h 788"/>
                <a:gd name="T70" fmla="*/ 1063 w 4200"/>
                <a:gd name="T71" fmla="*/ 0 h 788"/>
                <a:gd name="T72" fmla="*/ 1428 w 4200"/>
                <a:gd name="T73" fmla="*/ 0 h 788"/>
                <a:gd name="T74" fmla="*/ 1398 w 4200"/>
                <a:gd name="T75" fmla="*/ 788 h 788"/>
                <a:gd name="T76" fmla="*/ 825 w 4200"/>
                <a:gd name="T77" fmla="*/ 0 h 788"/>
                <a:gd name="T78" fmla="*/ 1969 w 4200"/>
                <a:gd name="T79" fmla="*/ 0 h 788"/>
                <a:gd name="T80" fmla="*/ 1747 w 4200"/>
                <a:gd name="T81" fmla="*/ 788 h 788"/>
                <a:gd name="T82" fmla="*/ 0 w 4200"/>
                <a:gd name="T83" fmla="*/ 0 h 788"/>
                <a:gd name="T84" fmla="*/ 441 w 4200"/>
                <a:gd name="T85" fmla="*/ 0 h 788"/>
                <a:gd name="T86" fmla="*/ 522 w 4200"/>
                <a:gd name="T87" fmla="*/ 7 h 788"/>
                <a:gd name="T88" fmla="*/ 599 w 4200"/>
                <a:gd name="T89" fmla="*/ 25 h 788"/>
                <a:gd name="T90" fmla="*/ 667 w 4200"/>
                <a:gd name="T91" fmla="*/ 59 h 788"/>
                <a:gd name="T92" fmla="*/ 725 w 4200"/>
                <a:gd name="T93" fmla="*/ 112 h 788"/>
                <a:gd name="T94" fmla="*/ 766 w 4200"/>
                <a:gd name="T95" fmla="*/ 187 h 788"/>
                <a:gd name="T96" fmla="*/ 788 w 4200"/>
                <a:gd name="T97" fmla="*/ 289 h 788"/>
                <a:gd name="T98" fmla="*/ 790 w 4200"/>
                <a:gd name="T99" fmla="*/ 788 h 788"/>
                <a:gd name="T100" fmla="*/ 573 w 4200"/>
                <a:gd name="T101" fmla="*/ 427 h 788"/>
                <a:gd name="T102" fmla="*/ 567 w 4200"/>
                <a:gd name="T103" fmla="*/ 317 h 788"/>
                <a:gd name="T104" fmla="*/ 543 w 4200"/>
                <a:gd name="T105" fmla="*/ 244 h 788"/>
                <a:gd name="T106" fmla="*/ 500 w 4200"/>
                <a:gd name="T107" fmla="*/ 201 h 788"/>
                <a:gd name="T108" fmla="*/ 439 w 4200"/>
                <a:gd name="T109" fmla="*/ 179 h 788"/>
                <a:gd name="T110" fmla="*/ 224 w 4200"/>
                <a:gd name="T111" fmla="*/ 175 h 788"/>
                <a:gd name="T112" fmla="*/ 0 w 4200"/>
                <a:gd name="T113" fmla="*/ 788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00" h="788">
                  <a:moveTo>
                    <a:pt x="2325" y="171"/>
                  </a:moveTo>
                  <a:lnTo>
                    <a:pt x="2325" y="618"/>
                  </a:lnTo>
                  <a:lnTo>
                    <a:pt x="2420" y="618"/>
                  </a:lnTo>
                  <a:lnTo>
                    <a:pt x="2465" y="616"/>
                  </a:lnTo>
                  <a:lnTo>
                    <a:pt x="2505" y="608"/>
                  </a:lnTo>
                  <a:lnTo>
                    <a:pt x="2540" y="597"/>
                  </a:lnTo>
                  <a:lnTo>
                    <a:pt x="2572" y="579"/>
                  </a:lnTo>
                  <a:lnTo>
                    <a:pt x="2599" y="555"/>
                  </a:lnTo>
                  <a:lnTo>
                    <a:pt x="2619" y="526"/>
                  </a:lnTo>
                  <a:lnTo>
                    <a:pt x="2635" y="488"/>
                  </a:lnTo>
                  <a:lnTo>
                    <a:pt x="2644" y="445"/>
                  </a:lnTo>
                  <a:lnTo>
                    <a:pt x="2648" y="396"/>
                  </a:lnTo>
                  <a:lnTo>
                    <a:pt x="2644" y="344"/>
                  </a:lnTo>
                  <a:lnTo>
                    <a:pt x="2635" y="301"/>
                  </a:lnTo>
                  <a:lnTo>
                    <a:pt x="2619" y="266"/>
                  </a:lnTo>
                  <a:lnTo>
                    <a:pt x="2599" y="236"/>
                  </a:lnTo>
                  <a:lnTo>
                    <a:pt x="2572" y="212"/>
                  </a:lnTo>
                  <a:lnTo>
                    <a:pt x="2540" y="193"/>
                  </a:lnTo>
                  <a:lnTo>
                    <a:pt x="2505" y="181"/>
                  </a:lnTo>
                  <a:lnTo>
                    <a:pt x="2465" y="173"/>
                  </a:lnTo>
                  <a:lnTo>
                    <a:pt x="2420" y="171"/>
                  </a:lnTo>
                  <a:lnTo>
                    <a:pt x="2325" y="171"/>
                  </a:lnTo>
                  <a:close/>
                  <a:moveTo>
                    <a:pt x="3735" y="143"/>
                  </a:moveTo>
                  <a:lnTo>
                    <a:pt x="3597" y="512"/>
                  </a:lnTo>
                  <a:lnTo>
                    <a:pt x="3869" y="512"/>
                  </a:lnTo>
                  <a:lnTo>
                    <a:pt x="3735" y="143"/>
                  </a:lnTo>
                  <a:close/>
                  <a:moveTo>
                    <a:pt x="3887" y="0"/>
                  </a:moveTo>
                  <a:lnTo>
                    <a:pt x="4200" y="786"/>
                  </a:lnTo>
                  <a:lnTo>
                    <a:pt x="3962" y="786"/>
                  </a:lnTo>
                  <a:lnTo>
                    <a:pt x="3916" y="648"/>
                  </a:lnTo>
                  <a:lnTo>
                    <a:pt x="3548" y="648"/>
                  </a:lnTo>
                  <a:lnTo>
                    <a:pt x="3501" y="786"/>
                  </a:lnTo>
                  <a:lnTo>
                    <a:pt x="3280" y="786"/>
                  </a:lnTo>
                  <a:lnTo>
                    <a:pt x="3592" y="0"/>
                  </a:lnTo>
                  <a:lnTo>
                    <a:pt x="3887" y="0"/>
                  </a:lnTo>
                  <a:close/>
                  <a:moveTo>
                    <a:pt x="2969" y="0"/>
                  </a:moveTo>
                  <a:lnTo>
                    <a:pt x="3190" y="0"/>
                  </a:lnTo>
                  <a:lnTo>
                    <a:pt x="3190" y="788"/>
                  </a:lnTo>
                  <a:lnTo>
                    <a:pt x="2969" y="788"/>
                  </a:lnTo>
                  <a:lnTo>
                    <a:pt x="2969" y="0"/>
                  </a:lnTo>
                  <a:close/>
                  <a:moveTo>
                    <a:pt x="2105" y="0"/>
                  </a:moveTo>
                  <a:lnTo>
                    <a:pt x="2416" y="0"/>
                  </a:lnTo>
                  <a:lnTo>
                    <a:pt x="2489" y="2"/>
                  </a:lnTo>
                  <a:lnTo>
                    <a:pt x="2554" y="7"/>
                  </a:lnTo>
                  <a:lnTo>
                    <a:pt x="2613" y="17"/>
                  </a:lnTo>
                  <a:lnTo>
                    <a:pt x="2666" y="33"/>
                  </a:lnTo>
                  <a:lnTo>
                    <a:pt x="2713" y="57"/>
                  </a:lnTo>
                  <a:lnTo>
                    <a:pt x="2757" y="90"/>
                  </a:lnTo>
                  <a:lnTo>
                    <a:pt x="2794" y="132"/>
                  </a:lnTo>
                  <a:lnTo>
                    <a:pt x="2818" y="173"/>
                  </a:lnTo>
                  <a:lnTo>
                    <a:pt x="2839" y="222"/>
                  </a:lnTo>
                  <a:lnTo>
                    <a:pt x="2853" y="277"/>
                  </a:lnTo>
                  <a:lnTo>
                    <a:pt x="2863" y="337"/>
                  </a:lnTo>
                  <a:lnTo>
                    <a:pt x="2865" y="402"/>
                  </a:lnTo>
                  <a:lnTo>
                    <a:pt x="2863" y="461"/>
                  </a:lnTo>
                  <a:lnTo>
                    <a:pt x="2855" y="518"/>
                  </a:lnTo>
                  <a:lnTo>
                    <a:pt x="2843" y="569"/>
                  </a:lnTo>
                  <a:lnTo>
                    <a:pt x="2828" y="614"/>
                  </a:lnTo>
                  <a:lnTo>
                    <a:pt x="2810" y="654"/>
                  </a:lnTo>
                  <a:lnTo>
                    <a:pt x="2786" y="683"/>
                  </a:lnTo>
                  <a:lnTo>
                    <a:pt x="2761" y="709"/>
                  </a:lnTo>
                  <a:lnTo>
                    <a:pt x="2735" y="731"/>
                  </a:lnTo>
                  <a:lnTo>
                    <a:pt x="2705" y="748"/>
                  </a:lnTo>
                  <a:lnTo>
                    <a:pt x="2672" y="762"/>
                  </a:lnTo>
                  <a:lnTo>
                    <a:pt x="2633" y="772"/>
                  </a:lnTo>
                  <a:lnTo>
                    <a:pt x="2585" y="780"/>
                  </a:lnTo>
                  <a:lnTo>
                    <a:pt x="2530" y="786"/>
                  </a:lnTo>
                  <a:lnTo>
                    <a:pt x="2465" y="788"/>
                  </a:lnTo>
                  <a:lnTo>
                    <a:pt x="2105" y="788"/>
                  </a:lnTo>
                  <a:lnTo>
                    <a:pt x="2105" y="0"/>
                  </a:lnTo>
                  <a:close/>
                  <a:moveTo>
                    <a:pt x="825" y="0"/>
                  </a:moveTo>
                  <a:lnTo>
                    <a:pt x="1063" y="0"/>
                  </a:lnTo>
                  <a:lnTo>
                    <a:pt x="1240" y="624"/>
                  </a:lnTo>
                  <a:lnTo>
                    <a:pt x="1428" y="0"/>
                  </a:lnTo>
                  <a:lnTo>
                    <a:pt x="1654" y="0"/>
                  </a:lnTo>
                  <a:lnTo>
                    <a:pt x="1398" y="788"/>
                  </a:lnTo>
                  <a:lnTo>
                    <a:pt x="1077" y="788"/>
                  </a:lnTo>
                  <a:lnTo>
                    <a:pt x="825" y="0"/>
                  </a:lnTo>
                  <a:close/>
                  <a:moveTo>
                    <a:pt x="1747" y="0"/>
                  </a:moveTo>
                  <a:lnTo>
                    <a:pt x="1969" y="0"/>
                  </a:lnTo>
                  <a:lnTo>
                    <a:pt x="1969" y="788"/>
                  </a:lnTo>
                  <a:lnTo>
                    <a:pt x="1747" y="788"/>
                  </a:lnTo>
                  <a:lnTo>
                    <a:pt x="1747" y="0"/>
                  </a:lnTo>
                  <a:close/>
                  <a:moveTo>
                    <a:pt x="0" y="0"/>
                  </a:moveTo>
                  <a:lnTo>
                    <a:pt x="400" y="0"/>
                  </a:lnTo>
                  <a:lnTo>
                    <a:pt x="441" y="0"/>
                  </a:lnTo>
                  <a:lnTo>
                    <a:pt x="482" y="2"/>
                  </a:lnTo>
                  <a:lnTo>
                    <a:pt x="522" y="7"/>
                  </a:lnTo>
                  <a:lnTo>
                    <a:pt x="561" y="15"/>
                  </a:lnTo>
                  <a:lnTo>
                    <a:pt x="599" y="25"/>
                  </a:lnTo>
                  <a:lnTo>
                    <a:pt x="634" y="41"/>
                  </a:lnTo>
                  <a:lnTo>
                    <a:pt x="667" y="59"/>
                  </a:lnTo>
                  <a:lnTo>
                    <a:pt x="697" y="82"/>
                  </a:lnTo>
                  <a:lnTo>
                    <a:pt x="725" y="112"/>
                  </a:lnTo>
                  <a:lnTo>
                    <a:pt x="746" y="145"/>
                  </a:lnTo>
                  <a:lnTo>
                    <a:pt x="766" y="187"/>
                  </a:lnTo>
                  <a:lnTo>
                    <a:pt x="780" y="234"/>
                  </a:lnTo>
                  <a:lnTo>
                    <a:pt x="788" y="289"/>
                  </a:lnTo>
                  <a:lnTo>
                    <a:pt x="790" y="352"/>
                  </a:lnTo>
                  <a:lnTo>
                    <a:pt x="790" y="788"/>
                  </a:lnTo>
                  <a:lnTo>
                    <a:pt x="573" y="788"/>
                  </a:lnTo>
                  <a:lnTo>
                    <a:pt x="573" y="427"/>
                  </a:lnTo>
                  <a:lnTo>
                    <a:pt x="571" y="368"/>
                  </a:lnTo>
                  <a:lnTo>
                    <a:pt x="567" y="317"/>
                  </a:lnTo>
                  <a:lnTo>
                    <a:pt x="557" y="277"/>
                  </a:lnTo>
                  <a:lnTo>
                    <a:pt x="543" y="244"/>
                  </a:lnTo>
                  <a:lnTo>
                    <a:pt x="524" y="220"/>
                  </a:lnTo>
                  <a:lnTo>
                    <a:pt x="500" y="201"/>
                  </a:lnTo>
                  <a:lnTo>
                    <a:pt x="473" y="187"/>
                  </a:lnTo>
                  <a:lnTo>
                    <a:pt x="439" y="179"/>
                  </a:lnTo>
                  <a:lnTo>
                    <a:pt x="400" y="175"/>
                  </a:lnTo>
                  <a:lnTo>
                    <a:pt x="224" y="175"/>
                  </a:lnTo>
                  <a:lnTo>
                    <a:pt x="224" y="788"/>
                  </a:lnTo>
                  <a:lnTo>
                    <a:pt x="0" y="788"/>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noEditPoints="1"/>
            </p:cNvSpPr>
            <p:nvPr/>
          </p:nvSpPr>
          <p:spPr bwMode="auto">
            <a:xfrm>
              <a:off x="8775700" y="3552825"/>
              <a:ext cx="1436688" cy="952500"/>
            </a:xfrm>
            <a:custGeom>
              <a:avLst/>
              <a:gdLst>
                <a:gd name="T0" fmla="*/ 638 w 1810"/>
                <a:gd name="T1" fmla="*/ 451 h 1200"/>
                <a:gd name="T2" fmla="*/ 516 w 1810"/>
                <a:gd name="T3" fmla="*/ 502 h 1200"/>
                <a:gd name="T4" fmla="*/ 469 w 1810"/>
                <a:gd name="T5" fmla="*/ 546 h 1200"/>
                <a:gd name="T6" fmla="*/ 496 w 1810"/>
                <a:gd name="T7" fmla="*/ 613 h 1200"/>
                <a:gd name="T8" fmla="*/ 595 w 1810"/>
                <a:gd name="T9" fmla="*/ 735 h 1200"/>
                <a:gd name="T10" fmla="*/ 614 w 1810"/>
                <a:gd name="T11" fmla="*/ 851 h 1200"/>
                <a:gd name="T12" fmla="*/ 439 w 1810"/>
                <a:gd name="T13" fmla="*/ 733 h 1200"/>
                <a:gd name="T14" fmla="*/ 349 w 1810"/>
                <a:gd name="T15" fmla="*/ 595 h 1200"/>
                <a:gd name="T16" fmla="*/ 323 w 1810"/>
                <a:gd name="T17" fmla="*/ 530 h 1200"/>
                <a:gd name="T18" fmla="*/ 372 w 1810"/>
                <a:gd name="T19" fmla="*/ 485 h 1200"/>
                <a:gd name="T20" fmla="*/ 516 w 1810"/>
                <a:gd name="T21" fmla="*/ 400 h 1200"/>
                <a:gd name="T22" fmla="*/ 707 w 1810"/>
                <a:gd name="T23" fmla="*/ 248 h 1200"/>
                <a:gd name="T24" fmla="*/ 933 w 1810"/>
                <a:gd name="T25" fmla="*/ 296 h 1200"/>
                <a:gd name="T26" fmla="*/ 1097 w 1810"/>
                <a:gd name="T27" fmla="*/ 400 h 1200"/>
                <a:gd name="T28" fmla="*/ 1185 w 1810"/>
                <a:gd name="T29" fmla="*/ 489 h 1200"/>
                <a:gd name="T30" fmla="*/ 1185 w 1810"/>
                <a:gd name="T31" fmla="*/ 518 h 1200"/>
                <a:gd name="T32" fmla="*/ 1097 w 1810"/>
                <a:gd name="T33" fmla="*/ 617 h 1200"/>
                <a:gd name="T34" fmla="*/ 947 w 1810"/>
                <a:gd name="T35" fmla="*/ 737 h 1200"/>
                <a:gd name="T36" fmla="*/ 762 w 1810"/>
                <a:gd name="T37" fmla="*/ 794 h 1200"/>
                <a:gd name="T38" fmla="*/ 715 w 1810"/>
                <a:gd name="T39" fmla="*/ 459 h 1200"/>
                <a:gd name="T40" fmla="*/ 817 w 1810"/>
                <a:gd name="T41" fmla="*/ 528 h 1200"/>
                <a:gd name="T42" fmla="*/ 1038 w 1810"/>
                <a:gd name="T43" fmla="*/ 502 h 1200"/>
                <a:gd name="T44" fmla="*/ 985 w 1810"/>
                <a:gd name="T45" fmla="*/ 451 h 1200"/>
                <a:gd name="T46" fmla="*/ 839 w 1810"/>
                <a:gd name="T47" fmla="*/ 370 h 1200"/>
                <a:gd name="T48" fmla="*/ 675 w 1810"/>
                <a:gd name="T49" fmla="*/ 250 h 1200"/>
                <a:gd name="T50" fmla="*/ 603 w 1810"/>
                <a:gd name="T51" fmla="*/ 260 h 1200"/>
                <a:gd name="T52" fmla="*/ 370 w 1810"/>
                <a:gd name="T53" fmla="*/ 349 h 1200"/>
                <a:gd name="T54" fmla="*/ 232 w 1810"/>
                <a:gd name="T55" fmla="*/ 461 h 1200"/>
                <a:gd name="T56" fmla="*/ 185 w 1810"/>
                <a:gd name="T57" fmla="*/ 516 h 1200"/>
                <a:gd name="T58" fmla="*/ 211 w 1810"/>
                <a:gd name="T59" fmla="*/ 581 h 1200"/>
                <a:gd name="T60" fmla="*/ 293 w 1810"/>
                <a:gd name="T61" fmla="*/ 723 h 1200"/>
                <a:gd name="T62" fmla="*/ 445 w 1810"/>
                <a:gd name="T63" fmla="*/ 877 h 1200"/>
                <a:gd name="T64" fmla="*/ 675 w 1810"/>
                <a:gd name="T65" fmla="*/ 966 h 1200"/>
                <a:gd name="T66" fmla="*/ 453 w 1810"/>
                <a:gd name="T67" fmla="*/ 1001 h 1200"/>
                <a:gd name="T68" fmla="*/ 232 w 1810"/>
                <a:gd name="T69" fmla="*/ 849 h 1200"/>
                <a:gd name="T70" fmla="*/ 89 w 1810"/>
                <a:gd name="T71" fmla="*/ 674 h 1200"/>
                <a:gd name="T72" fmla="*/ 16 w 1810"/>
                <a:gd name="T73" fmla="*/ 536 h 1200"/>
                <a:gd name="T74" fmla="*/ 4 w 1810"/>
                <a:gd name="T75" fmla="*/ 495 h 1200"/>
                <a:gd name="T76" fmla="*/ 85 w 1810"/>
                <a:gd name="T77" fmla="*/ 426 h 1200"/>
                <a:gd name="T78" fmla="*/ 250 w 1810"/>
                <a:gd name="T79" fmla="*/ 311 h 1200"/>
                <a:gd name="T80" fmla="*/ 478 w 1810"/>
                <a:gd name="T81" fmla="*/ 205 h 1200"/>
                <a:gd name="T82" fmla="*/ 675 w 1810"/>
                <a:gd name="T83" fmla="*/ 0 h 1200"/>
                <a:gd name="T84" fmla="*/ 675 w 1810"/>
                <a:gd name="T85" fmla="*/ 1058 h 1200"/>
                <a:gd name="T86" fmla="*/ 977 w 1810"/>
                <a:gd name="T87" fmla="*/ 1038 h 1200"/>
                <a:gd name="T88" fmla="*/ 1321 w 1810"/>
                <a:gd name="T89" fmla="*/ 946 h 1200"/>
                <a:gd name="T90" fmla="*/ 1619 w 1810"/>
                <a:gd name="T91" fmla="*/ 802 h 1200"/>
                <a:gd name="T92" fmla="*/ 1605 w 1810"/>
                <a:gd name="T93" fmla="*/ 717 h 1200"/>
                <a:gd name="T94" fmla="*/ 1485 w 1810"/>
                <a:gd name="T95" fmla="*/ 648 h 1200"/>
                <a:gd name="T96" fmla="*/ 1276 w 1810"/>
                <a:gd name="T97" fmla="*/ 788 h 1200"/>
                <a:gd name="T98" fmla="*/ 992 w 1810"/>
                <a:gd name="T99" fmla="*/ 932 h 1200"/>
                <a:gd name="T100" fmla="*/ 709 w 1810"/>
                <a:gd name="T101" fmla="*/ 969 h 1200"/>
                <a:gd name="T102" fmla="*/ 758 w 1810"/>
                <a:gd name="T103" fmla="*/ 873 h 1200"/>
                <a:gd name="T104" fmla="*/ 979 w 1810"/>
                <a:gd name="T105" fmla="*/ 820 h 1200"/>
                <a:gd name="T106" fmla="*/ 1172 w 1810"/>
                <a:gd name="T107" fmla="*/ 701 h 1200"/>
                <a:gd name="T108" fmla="*/ 1315 w 1810"/>
                <a:gd name="T109" fmla="*/ 577 h 1200"/>
                <a:gd name="T110" fmla="*/ 1384 w 1810"/>
                <a:gd name="T111" fmla="*/ 502 h 1200"/>
                <a:gd name="T112" fmla="*/ 1359 w 1810"/>
                <a:gd name="T113" fmla="*/ 465 h 1200"/>
                <a:gd name="T114" fmla="*/ 1242 w 1810"/>
                <a:gd name="T115" fmla="*/ 357 h 1200"/>
                <a:gd name="T116" fmla="*/ 1048 w 1810"/>
                <a:gd name="T117" fmla="*/ 233 h 1200"/>
                <a:gd name="T118" fmla="*/ 782 w 1810"/>
                <a:gd name="T119" fmla="*/ 162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0" h="1200">
                  <a:moveTo>
                    <a:pt x="675" y="359"/>
                  </a:moveTo>
                  <a:lnTo>
                    <a:pt x="675" y="451"/>
                  </a:lnTo>
                  <a:lnTo>
                    <a:pt x="675" y="451"/>
                  </a:lnTo>
                  <a:lnTo>
                    <a:pt x="638" y="451"/>
                  </a:lnTo>
                  <a:lnTo>
                    <a:pt x="603" y="459"/>
                  </a:lnTo>
                  <a:lnTo>
                    <a:pt x="571" y="471"/>
                  </a:lnTo>
                  <a:lnTo>
                    <a:pt x="542" y="485"/>
                  </a:lnTo>
                  <a:lnTo>
                    <a:pt x="516" y="502"/>
                  </a:lnTo>
                  <a:lnTo>
                    <a:pt x="496" y="518"/>
                  </a:lnTo>
                  <a:lnTo>
                    <a:pt x="482" y="532"/>
                  </a:lnTo>
                  <a:lnTo>
                    <a:pt x="473" y="542"/>
                  </a:lnTo>
                  <a:lnTo>
                    <a:pt x="469" y="546"/>
                  </a:lnTo>
                  <a:lnTo>
                    <a:pt x="471" y="552"/>
                  </a:lnTo>
                  <a:lnTo>
                    <a:pt x="477" y="566"/>
                  </a:lnTo>
                  <a:lnTo>
                    <a:pt x="484" y="587"/>
                  </a:lnTo>
                  <a:lnTo>
                    <a:pt x="496" y="613"/>
                  </a:lnTo>
                  <a:lnTo>
                    <a:pt x="514" y="644"/>
                  </a:lnTo>
                  <a:lnTo>
                    <a:pt x="536" y="676"/>
                  </a:lnTo>
                  <a:lnTo>
                    <a:pt x="561" y="707"/>
                  </a:lnTo>
                  <a:lnTo>
                    <a:pt x="595" y="735"/>
                  </a:lnTo>
                  <a:lnTo>
                    <a:pt x="632" y="761"/>
                  </a:lnTo>
                  <a:lnTo>
                    <a:pt x="675" y="780"/>
                  </a:lnTo>
                  <a:lnTo>
                    <a:pt x="675" y="865"/>
                  </a:lnTo>
                  <a:lnTo>
                    <a:pt x="614" y="851"/>
                  </a:lnTo>
                  <a:lnTo>
                    <a:pt x="561" y="828"/>
                  </a:lnTo>
                  <a:lnTo>
                    <a:pt x="514" y="800"/>
                  </a:lnTo>
                  <a:lnTo>
                    <a:pt x="473" y="768"/>
                  </a:lnTo>
                  <a:lnTo>
                    <a:pt x="439" y="733"/>
                  </a:lnTo>
                  <a:lnTo>
                    <a:pt x="408" y="698"/>
                  </a:lnTo>
                  <a:lnTo>
                    <a:pt x="384" y="660"/>
                  </a:lnTo>
                  <a:lnTo>
                    <a:pt x="364" y="627"/>
                  </a:lnTo>
                  <a:lnTo>
                    <a:pt x="349" y="595"/>
                  </a:lnTo>
                  <a:lnTo>
                    <a:pt x="337" y="569"/>
                  </a:lnTo>
                  <a:lnTo>
                    <a:pt x="329" y="548"/>
                  </a:lnTo>
                  <a:lnTo>
                    <a:pt x="325" y="534"/>
                  </a:lnTo>
                  <a:lnTo>
                    <a:pt x="323" y="530"/>
                  </a:lnTo>
                  <a:lnTo>
                    <a:pt x="325" y="526"/>
                  </a:lnTo>
                  <a:lnTo>
                    <a:pt x="335" y="516"/>
                  </a:lnTo>
                  <a:lnTo>
                    <a:pt x="350" y="502"/>
                  </a:lnTo>
                  <a:lnTo>
                    <a:pt x="372" y="485"/>
                  </a:lnTo>
                  <a:lnTo>
                    <a:pt x="400" y="463"/>
                  </a:lnTo>
                  <a:lnTo>
                    <a:pt x="433" y="441"/>
                  </a:lnTo>
                  <a:lnTo>
                    <a:pt x="473" y="420"/>
                  </a:lnTo>
                  <a:lnTo>
                    <a:pt x="516" y="400"/>
                  </a:lnTo>
                  <a:lnTo>
                    <a:pt x="565" y="382"/>
                  </a:lnTo>
                  <a:lnTo>
                    <a:pt x="618" y="368"/>
                  </a:lnTo>
                  <a:lnTo>
                    <a:pt x="675" y="359"/>
                  </a:lnTo>
                  <a:close/>
                  <a:moveTo>
                    <a:pt x="707" y="248"/>
                  </a:moveTo>
                  <a:lnTo>
                    <a:pt x="770" y="250"/>
                  </a:lnTo>
                  <a:lnTo>
                    <a:pt x="827" y="260"/>
                  </a:lnTo>
                  <a:lnTo>
                    <a:pt x="882" y="274"/>
                  </a:lnTo>
                  <a:lnTo>
                    <a:pt x="933" y="296"/>
                  </a:lnTo>
                  <a:lnTo>
                    <a:pt x="981" y="319"/>
                  </a:lnTo>
                  <a:lnTo>
                    <a:pt x="1024" y="345"/>
                  </a:lnTo>
                  <a:lnTo>
                    <a:pt x="1063" y="372"/>
                  </a:lnTo>
                  <a:lnTo>
                    <a:pt x="1097" y="400"/>
                  </a:lnTo>
                  <a:lnTo>
                    <a:pt x="1126" y="426"/>
                  </a:lnTo>
                  <a:lnTo>
                    <a:pt x="1152" y="451"/>
                  </a:lnTo>
                  <a:lnTo>
                    <a:pt x="1172" y="471"/>
                  </a:lnTo>
                  <a:lnTo>
                    <a:pt x="1185" y="489"/>
                  </a:lnTo>
                  <a:lnTo>
                    <a:pt x="1195" y="499"/>
                  </a:lnTo>
                  <a:lnTo>
                    <a:pt x="1197" y="502"/>
                  </a:lnTo>
                  <a:lnTo>
                    <a:pt x="1193" y="506"/>
                  </a:lnTo>
                  <a:lnTo>
                    <a:pt x="1185" y="518"/>
                  </a:lnTo>
                  <a:lnTo>
                    <a:pt x="1170" y="538"/>
                  </a:lnTo>
                  <a:lnTo>
                    <a:pt x="1150" y="562"/>
                  </a:lnTo>
                  <a:lnTo>
                    <a:pt x="1126" y="587"/>
                  </a:lnTo>
                  <a:lnTo>
                    <a:pt x="1097" y="617"/>
                  </a:lnTo>
                  <a:lnTo>
                    <a:pt x="1065" y="648"/>
                  </a:lnTo>
                  <a:lnTo>
                    <a:pt x="1028" y="680"/>
                  </a:lnTo>
                  <a:lnTo>
                    <a:pt x="988" y="709"/>
                  </a:lnTo>
                  <a:lnTo>
                    <a:pt x="947" y="737"/>
                  </a:lnTo>
                  <a:lnTo>
                    <a:pt x="904" y="761"/>
                  </a:lnTo>
                  <a:lnTo>
                    <a:pt x="859" y="778"/>
                  </a:lnTo>
                  <a:lnTo>
                    <a:pt x="811" y="790"/>
                  </a:lnTo>
                  <a:lnTo>
                    <a:pt x="762" y="794"/>
                  </a:lnTo>
                  <a:lnTo>
                    <a:pt x="717" y="790"/>
                  </a:lnTo>
                  <a:lnTo>
                    <a:pt x="675" y="780"/>
                  </a:lnTo>
                  <a:lnTo>
                    <a:pt x="675" y="451"/>
                  </a:lnTo>
                  <a:lnTo>
                    <a:pt x="715" y="459"/>
                  </a:lnTo>
                  <a:lnTo>
                    <a:pt x="746" y="469"/>
                  </a:lnTo>
                  <a:lnTo>
                    <a:pt x="774" y="485"/>
                  </a:lnTo>
                  <a:lnTo>
                    <a:pt x="796" y="504"/>
                  </a:lnTo>
                  <a:lnTo>
                    <a:pt x="817" y="528"/>
                  </a:lnTo>
                  <a:lnTo>
                    <a:pt x="837" y="558"/>
                  </a:lnTo>
                  <a:lnTo>
                    <a:pt x="859" y="591"/>
                  </a:lnTo>
                  <a:lnTo>
                    <a:pt x="882" y="633"/>
                  </a:lnTo>
                  <a:lnTo>
                    <a:pt x="1038" y="502"/>
                  </a:lnTo>
                  <a:lnTo>
                    <a:pt x="1034" y="499"/>
                  </a:lnTo>
                  <a:lnTo>
                    <a:pt x="1024" y="487"/>
                  </a:lnTo>
                  <a:lnTo>
                    <a:pt x="1008" y="471"/>
                  </a:lnTo>
                  <a:lnTo>
                    <a:pt x="985" y="451"/>
                  </a:lnTo>
                  <a:lnTo>
                    <a:pt x="957" y="430"/>
                  </a:lnTo>
                  <a:lnTo>
                    <a:pt x="924" y="406"/>
                  </a:lnTo>
                  <a:lnTo>
                    <a:pt x="884" y="386"/>
                  </a:lnTo>
                  <a:lnTo>
                    <a:pt x="839" y="370"/>
                  </a:lnTo>
                  <a:lnTo>
                    <a:pt x="790" y="359"/>
                  </a:lnTo>
                  <a:lnTo>
                    <a:pt x="734" y="355"/>
                  </a:lnTo>
                  <a:lnTo>
                    <a:pt x="675" y="359"/>
                  </a:lnTo>
                  <a:lnTo>
                    <a:pt x="675" y="250"/>
                  </a:lnTo>
                  <a:lnTo>
                    <a:pt x="707" y="248"/>
                  </a:lnTo>
                  <a:close/>
                  <a:moveTo>
                    <a:pt x="675" y="162"/>
                  </a:moveTo>
                  <a:lnTo>
                    <a:pt x="675" y="250"/>
                  </a:lnTo>
                  <a:lnTo>
                    <a:pt x="603" y="260"/>
                  </a:lnTo>
                  <a:lnTo>
                    <a:pt x="536" y="276"/>
                  </a:lnTo>
                  <a:lnTo>
                    <a:pt x="475" y="296"/>
                  </a:lnTo>
                  <a:lnTo>
                    <a:pt x="419" y="321"/>
                  </a:lnTo>
                  <a:lnTo>
                    <a:pt x="370" y="349"/>
                  </a:lnTo>
                  <a:lnTo>
                    <a:pt x="327" y="378"/>
                  </a:lnTo>
                  <a:lnTo>
                    <a:pt x="289" y="408"/>
                  </a:lnTo>
                  <a:lnTo>
                    <a:pt x="258" y="435"/>
                  </a:lnTo>
                  <a:lnTo>
                    <a:pt x="232" y="461"/>
                  </a:lnTo>
                  <a:lnTo>
                    <a:pt x="211" y="483"/>
                  </a:lnTo>
                  <a:lnTo>
                    <a:pt x="197" y="500"/>
                  </a:lnTo>
                  <a:lnTo>
                    <a:pt x="187" y="512"/>
                  </a:lnTo>
                  <a:lnTo>
                    <a:pt x="185" y="516"/>
                  </a:lnTo>
                  <a:lnTo>
                    <a:pt x="187" y="522"/>
                  </a:lnTo>
                  <a:lnTo>
                    <a:pt x="191" y="534"/>
                  </a:lnTo>
                  <a:lnTo>
                    <a:pt x="199" y="554"/>
                  </a:lnTo>
                  <a:lnTo>
                    <a:pt x="211" y="581"/>
                  </a:lnTo>
                  <a:lnTo>
                    <a:pt x="224" y="611"/>
                  </a:lnTo>
                  <a:lnTo>
                    <a:pt x="244" y="646"/>
                  </a:lnTo>
                  <a:lnTo>
                    <a:pt x="266" y="684"/>
                  </a:lnTo>
                  <a:lnTo>
                    <a:pt x="293" y="723"/>
                  </a:lnTo>
                  <a:lnTo>
                    <a:pt x="325" y="765"/>
                  </a:lnTo>
                  <a:lnTo>
                    <a:pt x="360" y="804"/>
                  </a:lnTo>
                  <a:lnTo>
                    <a:pt x="400" y="841"/>
                  </a:lnTo>
                  <a:lnTo>
                    <a:pt x="445" y="877"/>
                  </a:lnTo>
                  <a:lnTo>
                    <a:pt x="494" y="906"/>
                  </a:lnTo>
                  <a:lnTo>
                    <a:pt x="549" y="934"/>
                  </a:lnTo>
                  <a:lnTo>
                    <a:pt x="610" y="954"/>
                  </a:lnTo>
                  <a:lnTo>
                    <a:pt x="675" y="966"/>
                  </a:lnTo>
                  <a:lnTo>
                    <a:pt x="675" y="1058"/>
                  </a:lnTo>
                  <a:lnTo>
                    <a:pt x="595" y="1046"/>
                  </a:lnTo>
                  <a:lnTo>
                    <a:pt x="522" y="1027"/>
                  </a:lnTo>
                  <a:lnTo>
                    <a:pt x="453" y="1001"/>
                  </a:lnTo>
                  <a:lnTo>
                    <a:pt x="390" y="969"/>
                  </a:lnTo>
                  <a:lnTo>
                    <a:pt x="331" y="932"/>
                  </a:lnTo>
                  <a:lnTo>
                    <a:pt x="280" y="893"/>
                  </a:lnTo>
                  <a:lnTo>
                    <a:pt x="232" y="849"/>
                  </a:lnTo>
                  <a:lnTo>
                    <a:pt x="189" y="806"/>
                  </a:lnTo>
                  <a:lnTo>
                    <a:pt x="152" y="761"/>
                  </a:lnTo>
                  <a:lnTo>
                    <a:pt x="118" y="717"/>
                  </a:lnTo>
                  <a:lnTo>
                    <a:pt x="89" y="674"/>
                  </a:lnTo>
                  <a:lnTo>
                    <a:pt x="65" y="633"/>
                  </a:lnTo>
                  <a:lnTo>
                    <a:pt x="43" y="597"/>
                  </a:lnTo>
                  <a:lnTo>
                    <a:pt x="28" y="564"/>
                  </a:lnTo>
                  <a:lnTo>
                    <a:pt x="16" y="536"/>
                  </a:lnTo>
                  <a:lnTo>
                    <a:pt x="6" y="516"/>
                  </a:lnTo>
                  <a:lnTo>
                    <a:pt x="2" y="502"/>
                  </a:lnTo>
                  <a:lnTo>
                    <a:pt x="0" y="499"/>
                  </a:lnTo>
                  <a:lnTo>
                    <a:pt x="4" y="495"/>
                  </a:lnTo>
                  <a:lnTo>
                    <a:pt x="14" y="485"/>
                  </a:lnTo>
                  <a:lnTo>
                    <a:pt x="32" y="469"/>
                  </a:lnTo>
                  <a:lnTo>
                    <a:pt x="55" y="449"/>
                  </a:lnTo>
                  <a:lnTo>
                    <a:pt x="85" y="426"/>
                  </a:lnTo>
                  <a:lnTo>
                    <a:pt x="118" y="400"/>
                  </a:lnTo>
                  <a:lnTo>
                    <a:pt x="158" y="370"/>
                  </a:lnTo>
                  <a:lnTo>
                    <a:pt x="203" y="341"/>
                  </a:lnTo>
                  <a:lnTo>
                    <a:pt x="250" y="311"/>
                  </a:lnTo>
                  <a:lnTo>
                    <a:pt x="303" y="282"/>
                  </a:lnTo>
                  <a:lnTo>
                    <a:pt x="358" y="252"/>
                  </a:lnTo>
                  <a:lnTo>
                    <a:pt x="417" y="227"/>
                  </a:lnTo>
                  <a:lnTo>
                    <a:pt x="478" y="205"/>
                  </a:lnTo>
                  <a:lnTo>
                    <a:pt x="542" y="185"/>
                  </a:lnTo>
                  <a:lnTo>
                    <a:pt x="608" y="171"/>
                  </a:lnTo>
                  <a:lnTo>
                    <a:pt x="675" y="162"/>
                  </a:lnTo>
                  <a:close/>
                  <a:moveTo>
                    <a:pt x="675" y="0"/>
                  </a:moveTo>
                  <a:lnTo>
                    <a:pt x="1810" y="0"/>
                  </a:lnTo>
                  <a:lnTo>
                    <a:pt x="1810" y="1200"/>
                  </a:lnTo>
                  <a:lnTo>
                    <a:pt x="675" y="1200"/>
                  </a:lnTo>
                  <a:lnTo>
                    <a:pt x="675" y="1058"/>
                  </a:lnTo>
                  <a:lnTo>
                    <a:pt x="748" y="1062"/>
                  </a:lnTo>
                  <a:lnTo>
                    <a:pt x="819" y="1060"/>
                  </a:lnTo>
                  <a:lnTo>
                    <a:pt x="894" y="1052"/>
                  </a:lnTo>
                  <a:lnTo>
                    <a:pt x="977" y="1038"/>
                  </a:lnTo>
                  <a:lnTo>
                    <a:pt x="1061" y="1021"/>
                  </a:lnTo>
                  <a:lnTo>
                    <a:pt x="1148" y="1001"/>
                  </a:lnTo>
                  <a:lnTo>
                    <a:pt x="1235" y="975"/>
                  </a:lnTo>
                  <a:lnTo>
                    <a:pt x="1321" y="946"/>
                  </a:lnTo>
                  <a:lnTo>
                    <a:pt x="1404" y="914"/>
                  </a:lnTo>
                  <a:lnTo>
                    <a:pt x="1483" y="879"/>
                  </a:lnTo>
                  <a:lnTo>
                    <a:pt x="1554" y="841"/>
                  </a:lnTo>
                  <a:lnTo>
                    <a:pt x="1619" y="802"/>
                  </a:lnTo>
                  <a:lnTo>
                    <a:pt x="1674" y="763"/>
                  </a:lnTo>
                  <a:lnTo>
                    <a:pt x="1658" y="749"/>
                  </a:lnTo>
                  <a:lnTo>
                    <a:pt x="1634" y="733"/>
                  </a:lnTo>
                  <a:lnTo>
                    <a:pt x="1605" y="717"/>
                  </a:lnTo>
                  <a:lnTo>
                    <a:pt x="1573" y="700"/>
                  </a:lnTo>
                  <a:lnTo>
                    <a:pt x="1540" y="682"/>
                  </a:lnTo>
                  <a:lnTo>
                    <a:pt x="1510" y="664"/>
                  </a:lnTo>
                  <a:lnTo>
                    <a:pt x="1485" y="648"/>
                  </a:lnTo>
                  <a:lnTo>
                    <a:pt x="1467" y="636"/>
                  </a:lnTo>
                  <a:lnTo>
                    <a:pt x="1404" y="690"/>
                  </a:lnTo>
                  <a:lnTo>
                    <a:pt x="1341" y="741"/>
                  </a:lnTo>
                  <a:lnTo>
                    <a:pt x="1276" y="788"/>
                  </a:lnTo>
                  <a:lnTo>
                    <a:pt x="1209" y="832"/>
                  </a:lnTo>
                  <a:lnTo>
                    <a:pt x="1140" y="871"/>
                  </a:lnTo>
                  <a:lnTo>
                    <a:pt x="1067" y="904"/>
                  </a:lnTo>
                  <a:lnTo>
                    <a:pt x="992" y="932"/>
                  </a:lnTo>
                  <a:lnTo>
                    <a:pt x="914" y="954"/>
                  </a:lnTo>
                  <a:lnTo>
                    <a:pt x="831" y="966"/>
                  </a:lnTo>
                  <a:lnTo>
                    <a:pt x="744" y="969"/>
                  </a:lnTo>
                  <a:lnTo>
                    <a:pt x="709" y="969"/>
                  </a:lnTo>
                  <a:lnTo>
                    <a:pt x="675" y="966"/>
                  </a:lnTo>
                  <a:lnTo>
                    <a:pt x="675" y="865"/>
                  </a:lnTo>
                  <a:lnTo>
                    <a:pt x="715" y="871"/>
                  </a:lnTo>
                  <a:lnTo>
                    <a:pt x="758" y="873"/>
                  </a:lnTo>
                  <a:lnTo>
                    <a:pt x="815" y="869"/>
                  </a:lnTo>
                  <a:lnTo>
                    <a:pt x="870" y="859"/>
                  </a:lnTo>
                  <a:lnTo>
                    <a:pt x="925" y="841"/>
                  </a:lnTo>
                  <a:lnTo>
                    <a:pt x="979" y="820"/>
                  </a:lnTo>
                  <a:lnTo>
                    <a:pt x="1030" y="794"/>
                  </a:lnTo>
                  <a:lnTo>
                    <a:pt x="1079" y="767"/>
                  </a:lnTo>
                  <a:lnTo>
                    <a:pt x="1126" y="735"/>
                  </a:lnTo>
                  <a:lnTo>
                    <a:pt x="1172" y="701"/>
                  </a:lnTo>
                  <a:lnTo>
                    <a:pt x="1213" y="670"/>
                  </a:lnTo>
                  <a:lnTo>
                    <a:pt x="1250" y="636"/>
                  </a:lnTo>
                  <a:lnTo>
                    <a:pt x="1284" y="605"/>
                  </a:lnTo>
                  <a:lnTo>
                    <a:pt x="1315" y="577"/>
                  </a:lnTo>
                  <a:lnTo>
                    <a:pt x="1339" y="550"/>
                  </a:lnTo>
                  <a:lnTo>
                    <a:pt x="1361" y="530"/>
                  </a:lnTo>
                  <a:lnTo>
                    <a:pt x="1374" y="512"/>
                  </a:lnTo>
                  <a:lnTo>
                    <a:pt x="1384" y="502"/>
                  </a:lnTo>
                  <a:lnTo>
                    <a:pt x="1386" y="499"/>
                  </a:lnTo>
                  <a:lnTo>
                    <a:pt x="1384" y="495"/>
                  </a:lnTo>
                  <a:lnTo>
                    <a:pt x="1374" y="483"/>
                  </a:lnTo>
                  <a:lnTo>
                    <a:pt x="1359" y="465"/>
                  </a:lnTo>
                  <a:lnTo>
                    <a:pt x="1339" y="443"/>
                  </a:lnTo>
                  <a:lnTo>
                    <a:pt x="1311" y="418"/>
                  </a:lnTo>
                  <a:lnTo>
                    <a:pt x="1280" y="388"/>
                  </a:lnTo>
                  <a:lnTo>
                    <a:pt x="1242" y="357"/>
                  </a:lnTo>
                  <a:lnTo>
                    <a:pt x="1201" y="325"/>
                  </a:lnTo>
                  <a:lnTo>
                    <a:pt x="1154" y="292"/>
                  </a:lnTo>
                  <a:lnTo>
                    <a:pt x="1103" y="262"/>
                  </a:lnTo>
                  <a:lnTo>
                    <a:pt x="1048" y="233"/>
                  </a:lnTo>
                  <a:lnTo>
                    <a:pt x="987" y="207"/>
                  </a:lnTo>
                  <a:lnTo>
                    <a:pt x="924" y="187"/>
                  </a:lnTo>
                  <a:lnTo>
                    <a:pt x="855" y="171"/>
                  </a:lnTo>
                  <a:lnTo>
                    <a:pt x="782" y="162"/>
                  </a:lnTo>
                  <a:lnTo>
                    <a:pt x="707" y="160"/>
                  </a:lnTo>
                  <a:lnTo>
                    <a:pt x="675" y="162"/>
                  </a:lnTo>
                  <a:lnTo>
                    <a:pt x="675" y="0"/>
                  </a:lnTo>
                  <a:close/>
                </a:path>
              </a:pathLst>
            </a:custGeom>
            <a:solidFill>
              <a:srgbClr val="76B9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Trebuchet MS" pitchFamily="34" charset="0"/>
                <a:ea typeface="ＭＳ Ｐゴシック" pitchFamily="-16" charset="-128"/>
                <a:cs typeface="+mn-cs"/>
              </a:defRPr>
            </a:lvl1pPr>
          </a:lstStyle>
          <a:p>
            <a:pPr>
              <a:defRPr/>
            </a:pPr>
            <a:fld id="{0EFD2D7F-A763-4126-9B71-A7F863137437}" type="datetimeFigureOut">
              <a:rPr lang="en-US" smtClean="0"/>
              <a:pPr>
                <a:defRPr/>
              </a:pPr>
              <a:t>6/30/2015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smtClean="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Trebuchet MS" pitchFamily="34" charset="0"/>
                <a:ea typeface="ＭＳ Ｐゴシック" pitchFamily="-16" charset="-128"/>
                <a:cs typeface="+mn-cs"/>
              </a:defRPr>
            </a:lvl1pPr>
          </a:lstStyle>
          <a:p>
            <a:pPr>
              <a:defRPr/>
            </a:pPr>
            <a:fld id="{E02D639A-AF38-4D9A-897E-57859A70BDEB}" type="slidenum">
              <a:rPr lang="en-US" smtClean="0"/>
              <a:pPr>
                <a:defRPr/>
              </a:pPr>
              <a:t>‹#›</a:t>
            </a:fld>
            <a:endParaRPr lang="en-US" dirty="0"/>
          </a:p>
        </p:txBody>
      </p:sp>
      <p:grpSp>
        <p:nvGrpSpPr>
          <p:cNvPr id="8" name="Group 7"/>
          <p:cNvGrpSpPr/>
          <p:nvPr/>
        </p:nvGrpSpPr>
        <p:grpSpPr>
          <a:xfrm>
            <a:off x="5528649" y="308894"/>
            <a:ext cx="1083012" cy="200064"/>
            <a:chOff x="8775700" y="3552825"/>
            <a:chExt cx="5156200" cy="952500"/>
          </a:xfrm>
        </p:grpSpPr>
        <p:sp>
          <p:nvSpPr>
            <p:cNvPr id="9" name="Freeform 8"/>
            <p:cNvSpPr>
              <a:spLocks noEditPoints="1"/>
            </p:cNvSpPr>
            <p:nvPr/>
          </p:nvSpPr>
          <p:spPr bwMode="auto">
            <a:xfrm>
              <a:off x="13817600" y="4265613"/>
              <a:ext cx="114300" cy="111125"/>
            </a:xfrm>
            <a:custGeom>
              <a:avLst/>
              <a:gdLst>
                <a:gd name="T0" fmla="*/ 59 w 144"/>
                <a:gd name="T1" fmla="*/ 63 h 139"/>
                <a:gd name="T2" fmla="*/ 79 w 144"/>
                <a:gd name="T3" fmla="*/ 63 h 139"/>
                <a:gd name="T4" fmla="*/ 85 w 144"/>
                <a:gd name="T5" fmla="*/ 61 h 139"/>
                <a:gd name="T6" fmla="*/ 87 w 144"/>
                <a:gd name="T7" fmla="*/ 53 h 139"/>
                <a:gd name="T8" fmla="*/ 83 w 144"/>
                <a:gd name="T9" fmla="*/ 47 h 139"/>
                <a:gd name="T10" fmla="*/ 75 w 144"/>
                <a:gd name="T11" fmla="*/ 45 h 139"/>
                <a:gd name="T12" fmla="*/ 59 w 144"/>
                <a:gd name="T13" fmla="*/ 45 h 139"/>
                <a:gd name="T14" fmla="*/ 73 w 144"/>
                <a:gd name="T15" fmla="*/ 33 h 139"/>
                <a:gd name="T16" fmla="*/ 101 w 144"/>
                <a:gd name="T17" fmla="*/ 41 h 139"/>
                <a:gd name="T18" fmla="*/ 103 w 144"/>
                <a:gd name="T19" fmla="*/ 61 h 139"/>
                <a:gd name="T20" fmla="*/ 99 w 144"/>
                <a:gd name="T21" fmla="*/ 68 h 139"/>
                <a:gd name="T22" fmla="*/ 91 w 144"/>
                <a:gd name="T23" fmla="*/ 74 h 139"/>
                <a:gd name="T24" fmla="*/ 105 w 144"/>
                <a:gd name="T25" fmla="*/ 106 h 139"/>
                <a:gd name="T26" fmla="*/ 67 w 144"/>
                <a:gd name="T27" fmla="*/ 76 h 139"/>
                <a:gd name="T28" fmla="*/ 59 w 144"/>
                <a:gd name="T29" fmla="*/ 106 h 139"/>
                <a:gd name="T30" fmla="*/ 44 w 144"/>
                <a:gd name="T31" fmla="*/ 33 h 139"/>
                <a:gd name="T32" fmla="*/ 51 w 144"/>
                <a:gd name="T33" fmla="*/ 21 h 139"/>
                <a:gd name="T34" fmla="*/ 24 w 144"/>
                <a:gd name="T35" fmla="*/ 49 h 139"/>
                <a:gd name="T36" fmla="*/ 24 w 144"/>
                <a:gd name="T37" fmla="*/ 92 h 139"/>
                <a:gd name="T38" fmla="*/ 51 w 144"/>
                <a:gd name="T39" fmla="*/ 120 h 139"/>
                <a:gd name="T40" fmla="*/ 71 w 144"/>
                <a:gd name="T41" fmla="*/ 124 h 139"/>
                <a:gd name="T42" fmla="*/ 109 w 144"/>
                <a:gd name="T43" fmla="*/ 108 h 139"/>
                <a:gd name="T44" fmla="*/ 122 w 144"/>
                <a:gd name="T45" fmla="*/ 70 h 139"/>
                <a:gd name="T46" fmla="*/ 109 w 144"/>
                <a:gd name="T47" fmla="*/ 31 h 139"/>
                <a:gd name="T48" fmla="*/ 71 w 144"/>
                <a:gd name="T49" fmla="*/ 17 h 139"/>
                <a:gd name="T50" fmla="*/ 95 w 144"/>
                <a:gd name="T51" fmla="*/ 3 h 139"/>
                <a:gd name="T52" fmla="*/ 130 w 144"/>
                <a:gd name="T53" fmla="*/ 27 h 139"/>
                <a:gd name="T54" fmla="*/ 144 w 144"/>
                <a:gd name="T55" fmla="*/ 70 h 139"/>
                <a:gd name="T56" fmla="*/ 130 w 144"/>
                <a:gd name="T57" fmla="*/ 114 h 139"/>
                <a:gd name="T58" fmla="*/ 95 w 144"/>
                <a:gd name="T59" fmla="*/ 135 h 139"/>
                <a:gd name="T60" fmla="*/ 50 w 144"/>
                <a:gd name="T61" fmla="*/ 135 h 139"/>
                <a:gd name="T62" fmla="*/ 14 w 144"/>
                <a:gd name="T63" fmla="*/ 114 h 139"/>
                <a:gd name="T64" fmla="*/ 0 w 144"/>
                <a:gd name="T65" fmla="*/ 70 h 139"/>
                <a:gd name="T66" fmla="*/ 14 w 144"/>
                <a:gd name="T67" fmla="*/ 27 h 139"/>
                <a:gd name="T68" fmla="*/ 50 w 144"/>
                <a:gd name="T69" fmla="*/ 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39">
                  <a:moveTo>
                    <a:pt x="59" y="45"/>
                  </a:moveTo>
                  <a:lnTo>
                    <a:pt x="59" y="63"/>
                  </a:lnTo>
                  <a:lnTo>
                    <a:pt x="75" y="63"/>
                  </a:lnTo>
                  <a:lnTo>
                    <a:pt x="79" y="63"/>
                  </a:lnTo>
                  <a:lnTo>
                    <a:pt x="83" y="63"/>
                  </a:lnTo>
                  <a:lnTo>
                    <a:pt x="85" y="61"/>
                  </a:lnTo>
                  <a:lnTo>
                    <a:pt x="87" y="57"/>
                  </a:lnTo>
                  <a:lnTo>
                    <a:pt x="87" y="53"/>
                  </a:lnTo>
                  <a:lnTo>
                    <a:pt x="85" y="49"/>
                  </a:lnTo>
                  <a:lnTo>
                    <a:pt x="83" y="47"/>
                  </a:lnTo>
                  <a:lnTo>
                    <a:pt x="79" y="45"/>
                  </a:lnTo>
                  <a:lnTo>
                    <a:pt x="75" y="45"/>
                  </a:lnTo>
                  <a:lnTo>
                    <a:pt x="71" y="45"/>
                  </a:lnTo>
                  <a:lnTo>
                    <a:pt x="59" y="45"/>
                  </a:lnTo>
                  <a:close/>
                  <a:moveTo>
                    <a:pt x="44" y="33"/>
                  </a:moveTo>
                  <a:lnTo>
                    <a:pt x="73" y="33"/>
                  </a:lnTo>
                  <a:lnTo>
                    <a:pt x="89" y="35"/>
                  </a:lnTo>
                  <a:lnTo>
                    <a:pt x="101" y="41"/>
                  </a:lnTo>
                  <a:lnTo>
                    <a:pt x="105" y="55"/>
                  </a:lnTo>
                  <a:lnTo>
                    <a:pt x="103" y="61"/>
                  </a:lnTo>
                  <a:lnTo>
                    <a:pt x="101" y="67"/>
                  </a:lnTo>
                  <a:lnTo>
                    <a:pt x="99" y="68"/>
                  </a:lnTo>
                  <a:lnTo>
                    <a:pt x="95" y="72"/>
                  </a:lnTo>
                  <a:lnTo>
                    <a:pt x="91" y="74"/>
                  </a:lnTo>
                  <a:lnTo>
                    <a:pt x="85" y="74"/>
                  </a:lnTo>
                  <a:lnTo>
                    <a:pt x="105" y="106"/>
                  </a:lnTo>
                  <a:lnTo>
                    <a:pt x="85" y="106"/>
                  </a:lnTo>
                  <a:lnTo>
                    <a:pt x="67" y="76"/>
                  </a:lnTo>
                  <a:lnTo>
                    <a:pt x="59" y="76"/>
                  </a:lnTo>
                  <a:lnTo>
                    <a:pt x="59" y="106"/>
                  </a:lnTo>
                  <a:lnTo>
                    <a:pt x="44" y="106"/>
                  </a:lnTo>
                  <a:lnTo>
                    <a:pt x="44" y="33"/>
                  </a:lnTo>
                  <a:close/>
                  <a:moveTo>
                    <a:pt x="71" y="17"/>
                  </a:moveTo>
                  <a:lnTo>
                    <a:pt x="51" y="21"/>
                  </a:lnTo>
                  <a:lnTo>
                    <a:pt x="36" y="31"/>
                  </a:lnTo>
                  <a:lnTo>
                    <a:pt x="24" y="49"/>
                  </a:lnTo>
                  <a:lnTo>
                    <a:pt x="20" y="70"/>
                  </a:lnTo>
                  <a:lnTo>
                    <a:pt x="24" y="92"/>
                  </a:lnTo>
                  <a:lnTo>
                    <a:pt x="36" y="108"/>
                  </a:lnTo>
                  <a:lnTo>
                    <a:pt x="51" y="120"/>
                  </a:lnTo>
                  <a:lnTo>
                    <a:pt x="71" y="124"/>
                  </a:lnTo>
                  <a:lnTo>
                    <a:pt x="71" y="124"/>
                  </a:lnTo>
                  <a:lnTo>
                    <a:pt x="91" y="120"/>
                  </a:lnTo>
                  <a:lnTo>
                    <a:pt x="109" y="108"/>
                  </a:lnTo>
                  <a:lnTo>
                    <a:pt x="118" y="92"/>
                  </a:lnTo>
                  <a:lnTo>
                    <a:pt x="122" y="70"/>
                  </a:lnTo>
                  <a:lnTo>
                    <a:pt x="118" y="49"/>
                  </a:lnTo>
                  <a:lnTo>
                    <a:pt x="109" y="31"/>
                  </a:lnTo>
                  <a:lnTo>
                    <a:pt x="91" y="21"/>
                  </a:lnTo>
                  <a:lnTo>
                    <a:pt x="71" y="17"/>
                  </a:lnTo>
                  <a:close/>
                  <a:moveTo>
                    <a:pt x="71" y="0"/>
                  </a:moveTo>
                  <a:lnTo>
                    <a:pt x="95" y="3"/>
                  </a:lnTo>
                  <a:lnTo>
                    <a:pt x="114" y="11"/>
                  </a:lnTo>
                  <a:lnTo>
                    <a:pt x="130" y="27"/>
                  </a:lnTo>
                  <a:lnTo>
                    <a:pt x="140" y="45"/>
                  </a:lnTo>
                  <a:lnTo>
                    <a:pt x="144" y="70"/>
                  </a:lnTo>
                  <a:lnTo>
                    <a:pt x="140" y="94"/>
                  </a:lnTo>
                  <a:lnTo>
                    <a:pt x="130" y="114"/>
                  </a:lnTo>
                  <a:lnTo>
                    <a:pt x="114" y="128"/>
                  </a:lnTo>
                  <a:lnTo>
                    <a:pt x="95" y="135"/>
                  </a:lnTo>
                  <a:lnTo>
                    <a:pt x="71" y="139"/>
                  </a:lnTo>
                  <a:lnTo>
                    <a:pt x="50" y="135"/>
                  </a:lnTo>
                  <a:lnTo>
                    <a:pt x="30" y="128"/>
                  </a:lnTo>
                  <a:lnTo>
                    <a:pt x="14" y="114"/>
                  </a:lnTo>
                  <a:lnTo>
                    <a:pt x="4" y="94"/>
                  </a:lnTo>
                  <a:lnTo>
                    <a:pt x="0" y="70"/>
                  </a:lnTo>
                  <a:lnTo>
                    <a:pt x="4" y="45"/>
                  </a:lnTo>
                  <a:lnTo>
                    <a:pt x="14" y="27"/>
                  </a:lnTo>
                  <a:lnTo>
                    <a:pt x="30" y="11"/>
                  </a:lnTo>
                  <a:lnTo>
                    <a:pt x="50" y="3"/>
                  </a:lnTo>
                  <a:lnTo>
                    <a:pt x="71"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noEditPoints="1"/>
            </p:cNvSpPr>
            <p:nvPr/>
          </p:nvSpPr>
          <p:spPr bwMode="auto">
            <a:xfrm>
              <a:off x="10447338" y="3732213"/>
              <a:ext cx="3333750" cy="625475"/>
            </a:xfrm>
            <a:custGeom>
              <a:avLst/>
              <a:gdLst>
                <a:gd name="T0" fmla="*/ 2325 w 4200"/>
                <a:gd name="T1" fmla="*/ 618 h 788"/>
                <a:gd name="T2" fmla="*/ 2465 w 4200"/>
                <a:gd name="T3" fmla="*/ 616 h 788"/>
                <a:gd name="T4" fmla="*/ 2540 w 4200"/>
                <a:gd name="T5" fmla="*/ 597 h 788"/>
                <a:gd name="T6" fmla="*/ 2599 w 4200"/>
                <a:gd name="T7" fmla="*/ 555 h 788"/>
                <a:gd name="T8" fmla="*/ 2635 w 4200"/>
                <a:gd name="T9" fmla="*/ 488 h 788"/>
                <a:gd name="T10" fmla="*/ 2648 w 4200"/>
                <a:gd name="T11" fmla="*/ 396 h 788"/>
                <a:gd name="T12" fmla="*/ 2635 w 4200"/>
                <a:gd name="T13" fmla="*/ 301 h 788"/>
                <a:gd name="T14" fmla="*/ 2599 w 4200"/>
                <a:gd name="T15" fmla="*/ 236 h 788"/>
                <a:gd name="T16" fmla="*/ 2540 w 4200"/>
                <a:gd name="T17" fmla="*/ 193 h 788"/>
                <a:gd name="T18" fmla="*/ 2465 w 4200"/>
                <a:gd name="T19" fmla="*/ 173 h 788"/>
                <a:gd name="T20" fmla="*/ 2325 w 4200"/>
                <a:gd name="T21" fmla="*/ 171 h 788"/>
                <a:gd name="T22" fmla="*/ 3597 w 4200"/>
                <a:gd name="T23" fmla="*/ 512 h 788"/>
                <a:gd name="T24" fmla="*/ 3735 w 4200"/>
                <a:gd name="T25" fmla="*/ 143 h 788"/>
                <a:gd name="T26" fmla="*/ 4200 w 4200"/>
                <a:gd name="T27" fmla="*/ 786 h 788"/>
                <a:gd name="T28" fmla="*/ 3916 w 4200"/>
                <a:gd name="T29" fmla="*/ 648 h 788"/>
                <a:gd name="T30" fmla="*/ 3501 w 4200"/>
                <a:gd name="T31" fmla="*/ 786 h 788"/>
                <a:gd name="T32" fmla="*/ 3592 w 4200"/>
                <a:gd name="T33" fmla="*/ 0 h 788"/>
                <a:gd name="T34" fmla="*/ 2969 w 4200"/>
                <a:gd name="T35" fmla="*/ 0 h 788"/>
                <a:gd name="T36" fmla="*/ 3190 w 4200"/>
                <a:gd name="T37" fmla="*/ 788 h 788"/>
                <a:gd name="T38" fmla="*/ 2969 w 4200"/>
                <a:gd name="T39" fmla="*/ 0 h 788"/>
                <a:gd name="T40" fmla="*/ 2416 w 4200"/>
                <a:gd name="T41" fmla="*/ 0 h 788"/>
                <a:gd name="T42" fmla="*/ 2554 w 4200"/>
                <a:gd name="T43" fmla="*/ 7 h 788"/>
                <a:gd name="T44" fmla="*/ 2666 w 4200"/>
                <a:gd name="T45" fmla="*/ 33 h 788"/>
                <a:gd name="T46" fmla="*/ 2757 w 4200"/>
                <a:gd name="T47" fmla="*/ 90 h 788"/>
                <a:gd name="T48" fmla="*/ 2818 w 4200"/>
                <a:gd name="T49" fmla="*/ 173 h 788"/>
                <a:gd name="T50" fmla="*/ 2853 w 4200"/>
                <a:gd name="T51" fmla="*/ 277 h 788"/>
                <a:gd name="T52" fmla="*/ 2865 w 4200"/>
                <a:gd name="T53" fmla="*/ 402 h 788"/>
                <a:gd name="T54" fmla="*/ 2855 w 4200"/>
                <a:gd name="T55" fmla="*/ 518 h 788"/>
                <a:gd name="T56" fmla="*/ 2828 w 4200"/>
                <a:gd name="T57" fmla="*/ 614 h 788"/>
                <a:gd name="T58" fmla="*/ 2786 w 4200"/>
                <a:gd name="T59" fmla="*/ 683 h 788"/>
                <a:gd name="T60" fmla="*/ 2735 w 4200"/>
                <a:gd name="T61" fmla="*/ 731 h 788"/>
                <a:gd name="T62" fmla="*/ 2672 w 4200"/>
                <a:gd name="T63" fmla="*/ 762 h 788"/>
                <a:gd name="T64" fmla="*/ 2585 w 4200"/>
                <a:gd name="T65" fmla="*/ 780 h 788"/>
                <a:gd name="T66" fmla="*/ 2465 w 4200"/>
                <a:gd name="T67" fmla="*/ 788 h 788"/>
                <a:gd name="T68" fmla="*/ 2105 w 4200"/>
                <a:gd name="T69" fmla="*/ 0 h 788"/>
                <a:gd name="T70" fmla="*/ 1063 w 4200"/>
                <a:gd name="T71" fmla="*/ 0 h 788"/>
                <a:gd name="T72" fmla="*/ 1428 w 4200"/>
                <a:gd name="T73" fmla="*/ 0 h 788"/>
                <a:gd name="T74" fmla="*/ 1398 w 4200"/>
                <a:gd name="T75" fmla="*/ 788 h 788"/>
                <a:gd name="T76" fmla="*/ 825 w 4200"/>
                <a:gd name="T77" fmla="*/ 0 h 788"/>
                <a:gd name="T78" fmla="*/ 1969 w 4200"/>
                <a:gd name="T79" fmla="*/ 0 h 788"/>
                <a:gd name="T80" fmla="*/ 1747 w 4200"/>
                <a:gd name="T81" fmla="*/ 788 h 788"/>
                <a:gd name="T82" fmla="*/ 0 w 4200"/>
                <a:gd name="T83" fmla="*/ 0 h 788"/>
                <a:gd name="T84" fmla="*/ 441 w 4200"/>
                <a:gd name="T85" fmla="*/ 0 h 788"/>
                <a:gd name="T86" fmla="*/ 522 w 4200"/>
                <a:gd name="T87" fmla="*/ 7 h 788"/>
                <a:gd name="T88" fmla="*/ 599 w 4200"/>
                <a:gd name="T89" fmla="*/ 25 h 788"/>
                <a:gd name="T90" fmla="*/ 667 w 4200"/>
                <a:gd name="T91" fmla="*/ 59 h 788"/>
                <a:gd name="T92" fmla="*/ 725 w 4200"/>
                <a:gd name="T93" fmla="*/ 112 h 788"/>
                <a:gd name="T94" fmla="*/ 766 w 4200"/>
                <a:gd name="T95" fmla="*/ 187 h 788"/>
                <a:gd name="T96" fmla="*/ 788 w 4200"/>
                <a:gd name="T97" fmla="*/ 289 h 788"/>
                <a:gd name="T98" fmla="*/ 790 w 4200"/>
                <a:gd name="T99" fmla="*/ 788 h 788"/>
                <a:gd name="T100" fmla="*/ 573 w 4200"/>
                <a:gd name="T101" fmla="*/ 427 h 788"/>
                <a:gd name="T102" fmla="*/ 567 w 4200"/>
                <a:gd name="T103" fmla="*/ 317 h 788"/>
                <a:gd name="T104" fmla="*/ 543 w 4200"/>
                <a:gd name="T105" fmla="*/ 244 h 788"/>
                <a:gd name="T106" fmla="*/ 500 w 4200"/>
                <a:gd name="T107" fmla="*/ 201 h 788"/>
                <a:gd name="T108" fmla="*/ 439 w 4200"/>
                <a:gd name="T109" fmla="*/ 179 h 788"/>
                <a:gd name="T110" fmla="*/ 224 w 4200"/>
                <a:gd name="T111" fmla="*/ 175 h 788"/>
                <a:gd name="T112" fmla="*/ 0 w 4200"/>
                <a:gd name="T113" fmla="*/ 788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00" h="788">
                  <a:moveTo>
                    <a:pt x="2325" y="171"/>
                  </a:moveTo>
                  <a:lnTo>
                    <a:pt x="2325" y="618"/>
                  </a:lnTo>
                  <a:lnTo>
                    <a:pt x="2420" y="618"/>
                  </a:lnTo>
                  <a:lnTo>
                    <a:pt x="2465" y="616"/>
                  </a:lnTo>
                  <a:lnTo>
                    <a:pt x="2505" y="608"/>
                  </a:lnTo>
                  <a:lnTo>
                    <a:pt x="2540" y="597"/>
                  </a:lnTo>
                  <a:lnTo>
                    <a:pt x="2572" y="579"/>
                  </a:lnTo>
                  <a:lnTo>
                    <a:pt x="2599" y="555"/>
                  </a:lnTo>
                  <a:lnTo>
                    <a:pt x="2619" y="526"/>
                  </a:lnTo>
                  <a:lnTo>
                    <a:pt x="2635" y="488"/>
                  </a:lnTo>
                  <a:lnTo>
                    <a:pt x="2644" y="445"/>
                  </a:lnTo>
                  <a:lnTo>
                    <a:pt x="2648" y="396"/>
                  </a:lnTo>
                  <a:lnTo>
                    <a:pt x="2644" y="344"/>
                  </a:lnTo>
                  <a:lnTo>
                    <a:pt x="2635" y="301"/>
                  </a:lnTo>
                  <a:lnTo>
                    <a:pt x="2619" y="266"/>
                  </a:lnTo>
                  <a:lnTo>
                    <a:pt x="2599" y="236"/>
                  </a:lnTo>
                  <a:lnTo>
                    <a:pt x="2572" y="212"/>
                  </a:lnTo>
                  <a:lnTo>
                    <a:pt x="2540" y="193"/>
                  </a:lnTo>
                  <a:lnTo>
                    <a:pt x="2505" y="181"/>
                  </a:lnTo>
                  <a:lnTo>
                    <a:pt x="2465" y="173"/>
                  </a:lnTo>
                  <a:lnTo>
                    <a:pt x="2420" y="171"/>
                  </a:lnTo>
                  <a:lnTo>
                    <a:pt x="2325" y="171"/>
                  </a:lnTo>
                  <a:close/>
                  <a:moveTo>
                    <a:pt x="3735" y="143"/>
                  </a:moveTo>
                  <a:lnTo>
                    <a:pt x="3597" y="512"/>
                  </a:lnTo>
                  <a:lnTo>
                    <a:pt x="3869" y="512"/>
                  </a:lnTo>
                  <a:lnTo>
                    <a:pt x="3735" y="143"/>
                  </a:lnTo>
                  <a:close/>
                  <a:moveTo>
                    <a:pt x="3887" y="0"/>
                  </a:moveTo>
                  <a:lnTo>
                    <a:pt x="4200" y="786"/>
                  </a:lnTo>
                  <a:lnTo>
                    <a:pt x="3962" y="786"/>
                  </a:lnTo>
                  <a:lnTo>
                    <a:pt x="3916" y="648"/>
                  </a:lnTo>
                  <a:lnTo>
                    <a:pt x="3548" y="648"/>
                  </a:lnTo>
                  <a:lnTo>
                    <a:pt x="3501" y="786"/>
                  </a:lnTo>
                  <a:lnTo>
                    <a:pt x="3280" y="786"/>
                  </a:lnTo>
                  <a:lnTo>
                    <a:pt x="3592" y="0"/>
                  </a:lnTo>
                  <a:lnTo>
                    <a:pt x="3887" y="0"/>
                  </a:lnTo>
                  <a:close/>
                  <a:moveTo>
                    <a:pt x="2969" y="0"/>
                  </a:moveTo>
                  <a:lnTo>
                    <a:pt x="3190" y="0"/>
                  </a:lnTo>
                  <a:lnTo>
                    <a:pt x="3190" y="788"/>
                  </a:lnTo>
                  <a:lnTo>
                    <a:pt x="2969" y="788"/>
                  </a:lnTo>
                  <a:lnTo>
                    <a:pt x="2969" y="0"/>
                  </a:lnTo>
                  <a:close/>
                  <a:moveTo>
                    <a:pt x="2105" y="0"/>
                  </a:moveTo>
                  <a:lnTo>
                    <a:pt x="2416" y="0"/>
                  </a:lnTo>
                  <a:lnTo>
                    <a:pt x="2489" y="2"/>
                  </a:lnTo>
                  <a:lnTo>
                    <a:pt x="2554" y="7"/>
                  </a:lnTo>
                  <a:lnTo>
                    <a:pt x="2613" y="17"/>
                  </a:lnTo>
                  <a:lnTo>
                    <a:pt x="2666" y="33"/>
                  </a:lnTo>
                  <a:lnTo>
                    <a:pt x="2713" y="57"/>
                  </a:lnTo>
                  <a:lnTo>
                    <a:pt x="2757" y="90"/>
                  </a:lnTo>
                  <a:lnTo>
                    <a:pt x="2794" y="132"/>
                  </a:lnTo>
                  <a:lnTo>
                    <a:pt x="2818" y="173"/>
                  </a:lnTo>
                  <a:lnTo>
                    <a:pt x="2839" y="222"/>
                  </a:lnTo>
                  <a:lnTo>
                    <a:pt x="2853" y="277"/>
                  </a:lnTo>
                  <a:lnTo>
                    <a:pt x="2863" y="337"/>
                  </a:lnTo>
                  <a:lnTo>
                    <a:pt x="2865" y="402"/>
                  </a:lnTo>
                  <a:lnTo>
                    <a:pt x="2863" y="461"/>
                  </a:lnTo>
                  <a:lnTo>
                    <a:pt x="2855" y="518"/>
                  </a:lnTo>
                  <a:lnTo>
                    <a:pt x="2843" y="569"/>
                  </a:lnTo>
                  <a:lnTo>
                    <a:pt x="2828" y="614"/>
                  </a:lnTo>
                  <a:lnTo>
                    <a:pt x="2810" y="654"/>
                  </a:lnTo>
                  <a:lnTo>
                    <a:pt x="2786" y="683"/>
                  </a:lnTo>
                  <a:lnTo>
                    <a:pt x="2761" y="709"/>
                  </a:lnTo>
                  <a:lnTo>
                    <a:pt x="2735" y="731"/>
                  </a:lnTo>
                  <a:lnTo>
                    <a:pt x="2705" y="748"/>
                  </a:lnTo>
                  <a:lnTo>
                    <a:pt x="2672" y="762"/>
                  </a:lnTo>
                  <a:lnTo>
                    <a:pt x="2633" y="772"/>
                  </a:lnTo>
                  <a:lnTo>
                    <a:pt x="2585" y="780"/>
                  </a:lnTo>
                  <a:lnTo>
                    <a:pt x="2530" y="786"/>
                  </a:lnTo>
                  <a:lnTo>
                    <a:pt x="2465" y="788"/>
                  </a:lnTo>
                  <a:lnTo>
                    <a:pt x="2105" y="788"/>
                  </a:lnTo>
                  <a:lnTo>
                    <a:pt x="2105" y="0"/>
                  </a:lnTo>
                  <a:close/>
                  <a:moveTo>
                    <a:pt x="825" y="0"/>
                  </a:moveTo>
                  <a:lnTo>
                    <a:pt x="1063" y="0"/>
                  </a:lnTo>
                  <a:lnTo>
                    <a:pt x="1240" y="624"/>
                  </a:lnTo>
                  <a:lnTo>
                    <a:pt x="1428" y="0"/>
                  </a:lnTo>
                  <a:lnTo>
                    <a:pt x="1654" y="0"/>
                  </a:lnTo>
                  <a:lnTo>
                    <a:pt x="1398" y="788"/>
                  </a:lnTo>
                  <a:lnTo>
                    <a:pt x="1077" y="788"/>
                  </a:lnTo>
                  <a:lnTo>
                    <a:pt x="825" y="0"/>
                  </a:lnTo>
                  <a:close/>
                  <a:moveTo>
                    <a:pt x="1747" y="0"/>
                  </a:moveTo>
                  <a:lnTo>
                    <a:pt x="1969" y="0"/>
                  </a:lnTo>
                  <a:lnTo>
                    <a:pt x="1969" y="788"/>
                  </a:lnTo>
                  <a:lnTo>
                    <a:pt x="1747" y="788"/>
                  </a:lnTo>
                  <a:lnTo>
                    <a:pt x="1747" y="0"/>
                  </a:lnTo>
                  <a:close/>
                  <a:moveTo>
                    <a:pt x="0" y="0"/>
                  </a:moveTo>
                  <a:lnTo>
                    <a:pt x="400" y="0"/>
                  </a:lnTo>
                  <a:lnTo>
                    <a:pt x="441" y="0"/>
                  </a:lnTo>
                  <a:lnTo>
                    <a:pt x="482" y="2"/>
                  </a:lnTo>
                  <a:lnTo>
                    <a:pt x="522" y="7"/>
                  </a:lnTo>
                  <a:lnTo>
                    <a:pt x="561" y="15"/>
                  </a:lnTo>
                  <a:lnTo>
                    <a:pt x="599" y="25"/>
                  </a:lnTo>
                  <a:lnTo>
                    <a:pt x="634" y="41"/>
                  </a:lnTo>
                  <a:lnTo>
                    <a:pt x="667" y="59"/>
                  </a:lnTo>
                  <a:lnTo>
                    <a:pt x="697" y="82"/>
                  </a:lnTo>
                  <a:lnTo>
                    <a:pt x="725" y="112"/>
                  </a:lnTo>
                  <a:lnTo>
                    <a:pt x="746" y="145"/>
                  </a:lnTo>
                  <a:lnTo>
                    <a:pt x="766" y="187"/>
                  </a:lnTo>
                  <a:lnTo>
                    <a:pt x="780" y="234"/>
                  </a:lnTo>
                  <a:lnTo>
                    <a:pt x="788" y="289"/>
                  </a:lnTo>
                  <a:lnTo>
                    <a:pt x="790" y="352"/>
                  </a:lnTo>
                  <a:lnTo>
                    <a:pt x="790" y="788"/>
                  </a:lnTo>
                  <a:lnTo>
                    <a:pt x="573" y="788"/>
                  </a:lnTo>
                  <a:lnTo>
                    <a:pt x="573" y="427"/>
                  </a:lnTo>
                  <a:lnTo>
                    <a:pt x="571" y="368"/>
                  </a:lnTo>
                  <a:lnTo>
                    <a:pt x="567" y="317"/>
                  </a:lnTo>
                  <a:lnTo>
                    <a:pt x="557" y="277"/>
                  </a:lnTo>
                  <a:lnTo>
                    <a:pt x="543" y="244"/>
                  </a:lnTo>
                  <a:lnTo>
                    <a:pt x="524" y="220"/>
                  </a:lnTo>
                  <a:lnTo>
                    <a:pt x="500" y="201"/>
                  </a:lnTo>
                  <a:lnTo>
                    <a:pt x="473" y="187"/>
                  </a:lnTo>
                  <a:lnTo>
                    <a:pt x="439" y="179"/>
                  </a:lnTo>
                  <a:lnTo>
                    <a:pt x="400" y="175"/>
                  </a:lnTo>
                  <a:lnTo>
                    <a:pt x="224" y="175"/>
                  </a:lnTo>
                  <a:lnTo>
                    <a:pt x="224" y="788"/>
                  </a:lnTo>
                  <a:lnTo>
                    <a:pt x="0" y="788"/>
                  </a:lnTo>
                  <a:lnTo>
                    <a:pt x="0" y="0"/>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noEditPoints="1"/>
            </p:cNvSpPr>
            <p:nvPr/>
          </p:nvSpPr>
          <p:spPr bwMode="auto">
            <a:xfrm>
              <a:off x="8775700" y="3552825"/>
              <a:ext cx="1436688" cy="952500"/>
            </a:xfrm>
            <a:custGeom>
              <a:avLst/>
              <a:gdLst>
                <a:gd name="T0" fmla="*/ 638 w 1810"/>
                <a:gd name="T1" fmla="*/ 451 h 1200"/>
                <a:gd name="T2" fmla="*/ 516 w 1810"/>
                <a:gd name="T3" fmla="*/ 502 h 1200"/>
                <a:gd name="T4" fmla="*/ 469 w 1810"/>
                <a:gd name="T5" fmla="*/ 546 h 1200"/>
                <a:gd name="T6" fmla="*/ 496 w 1810"/>
                <a:gd name="T7" fmla="*/ 613 h 1200"/>
                <a:gd name="T8" fmla="*/ 595 w 1810"/>
                <a:gd name="T9" fmla="*/ 735 h 1200"/>
                <a:gd name="T10" fmla="*/ 614 w 1810"/>
                <a:gd name="T11" fmla="*/ 851 h 1200"/>
                <a:gd name="T12" fmla="*/ 439 w 1810"/>
                <a:gd name="T13" fmla="*/ 733 h 1200"/>
                <a:gd name="T14" fmla="*/ 349 w 1810"/>
                <a:gd name="T15" fmla="*/ 595 h 1200"/>
                <a:gd name="T16" fmla="*/ 323 w 1810"/>
                <a:gd name="T17" fmla="*/ 530 h 1200"/>
                <a:gd name="T18" fmla="*/ 372 w 1810"/>
                <a:gd name="T19" fmla="*/ 485 h 1200"/>
                <a:gd name="T20" fmla="*/ 516 w 1810"/>
                <a:gd name="T21" fmla="*/ 400 h 1200"/>
                <a:gd name="T22" fmla="*/ 707 w 1810"/>
                <a:gd name="T23" fmla="*/ 248 h 1200"/>
                <a:gd name="T24" fmla="*/ 933 w 1810"/>
                <a:gd name="T25" fmla="*/ 296 h 1200"/>
                <a:gd name="T26" fmla="*/ 1097 w 1810"/>
                <a:gd name="T27" fmla="*/ 400 h 1200"/>
                <a:gd name="T28" fmla="*/ 1185 w 1810"/>
                <a:gd name="T29" fmla="*/ 489 h 1200"/>
                <a:gd name="T30" fmla="*/ 1185 w 1810"/>
                <a:gd name="T31" fmla="*/ 518 h 1200"/>
                <a:gd name="T32" fmla="*/ 1097 w 1810"/>
                <a:gd name="T33" fmla="*/ 617 h 1200"/>
                <a:gd name="T34" fmla="*/ 947 w 1810"/>
                <a:gd name="T35" fmla="*/ 737 h 1200"/>
                <a:gd name="T36" fmla="*/ 762 w 1810"/>
                <a:gd name="T37" fmla="*/ 794 h 1200"/>
                <a:gd name="T38" fmla="*/ 715 w 1810"/>
                <a:gd name="T39" fmla="*/ 459 h 1200"/>
                <a:gd name="T40" fmla="*/ 817 w 1810"/>
                <a:gd name="T41" fmla="*/ 528 h 1200"/>
                <a:gd name="T42" fmla="*/ 1038 w 1810"/>
                <a:gd name="T43" fmla="*/ 502 h 1200"/>
                <a:gd name="T44" fmla="*/ 985 w 1810"/>
                <a:gd name="T45" fmla="*/ 451 h 1200"/>
                <a:gd name="T46" fmla="*/ 839 w 1810"/>
                <a:gd name="T47" fmla="*/ 370 h 1200"/>
                <a:gd name="T48" fmla="*/ 675 w 1810"/>
                <a:gd name="T49" fmla="*/ 250 h 1200"/>
                <a:gd name="T50" fmla="*/ 603 w 1810"/>
                <a:gd name="T51" fmla="*/ 260 h 1200"/>
                <a:gd name="T52" fmla="*/ 370 w 1810"/>
                <a:gd name="T53" fmla="*/ 349 h 1200"/>
                <a:gd name="T54" fmla="*/ 232 w 1810"/>
                <a:gd name="T55" fmla="*/ 461 h 1200"/>
                <a:gd name="T56" fmla="*/ 185 w 1810"/>
                <a:gd name="T57" fmla="*/ 516 h 1200"/>
                <a:gd name="T58" fmla="*/ 211 w 1810"/>
                <a:gd name="T59" fmla="*/ 581 h 1200"/>
                <a:gd name="T60" fmla="*/ 293 w 1810"/>
                <a:gd name="T61" fmla="*/ 723 h 1200"/>
                <a:gd name="T62" fmla="*/ 445 w 1810"/>
                <a:gd name="T63" fmla="*/ 877 h 1200"/>
                <a:gd name="T64" fmla="*/ 675 w 1810"/>
                <a:gd name="T65" fmla="*/ 966 h 1200"/>
                <a:gd name="T66" fmla="*/ 453 w 1810"/>
                <a:gd name="T67" fmla="*/ 1001 h 1200"/>
                <a:gd name="T68" fmla="*/ 232 w 1810"/>
                <a:gd name="T69" fmla="*/ 849 h 1200"/>
                <a:gd name="T70" fmla="*/ 89 w 1810"/>
                <a:gd name="T71" fmla="*/ 674 h 1200"/>
                <a:gd name="T72" fmla="*/ 16 w 1810"/>
                <a:gd name="T73" fmla="*/ 536 h 1200"/>
                <a:gd name="T74" fmla="*/ 4 w 1810"/>
                <a:gd name="T75" fmla="*/ 495 h 1200"/>
                <a:gd name="T76" fmla="*/ 85 w 1810"/>
                <a:gd name="T77" fmla="*/ 426 h 1200"/>
                <a:gd name="T78" fmla="*/ 250 w 1810"/>
                <a:gd name="T79" fmla="*/ 311 h 1200"/>
                <a:gd name="T80" fmla="*/ 478 w 1810"/>
                <a:gd name="T81" fmla="*/ 205 h 1200"/>
                <a:gd name="T82" fmla="*/ 675 w 1810"/>
                <a:gd name="T83" fmla="*/ 0 h 1200"/>
                <a:gd name="T84" fmla="*/ 675 w 1810"/>
                <a:gd name="T85" fmla="*/ 1058 h 1200"/>
                <a:gd name="T86" fmla="*/ 977 w 1810"/>
                <a:gd name="T87" fmla="*/ 1038 h 1200"/>
                <a:gd name="T88" fmla="*/ 1321 w 1810"/>
                <a:gd name="T89" fmla="*/ 946 h 1200"/>
                <a:gd name="T90" fmla="*/ 1619 w 1810"/>
                <a:gd name="T91" fmla="*/ 802 h 1200"/>
                <a:gd name="T92" fmla="*/ 1605 w 1810"/>
                <a:gd name="T93" fmla="*/ 717 h 1200"/>
                <a:gd name="T94" fmla="*/ 1485 w 1810"/>
                <a:gd name="T95" fmla="*/ 648 h 1200"/>
                <a:gd name="T96" fmla="*/ 1276 w 1810"/>
                <a:gd name="T97" fmla="*/ 788 h 1200"/>
                <a:gd name="T98" fmla="*/ 992 w 1810"/>
                <a:gd name="T99" fmla="*/ 932 h 1200"/>
                <a:gd name="T100" fmla="*/ 709 w 1810"/>
                <a:gd name="T101" fmla="*/ 969 h 1200"/>
                <a:gd name="T102" fmla="*/ 758 w 1810"/>
                <a:gd name="T103" fmla="*/ 873 h 1200"/>
                <a:gd name="T104" fmla="*/ 979 w 1810"/>
                <a:gd name="T105" fmla="*/ 820 h 1200"/>
                <a:gd name="T106" fmla="*/ 1172 w 1810"/>
                <a:gd name="T107" fmla="*/ 701 h 1200"/>
                <a:gd name="T108" fmla="*/ 1315 w 1810"/>
                <a:gd name="T109" fmla="*/ 577 h 1200"/>
                <a:gd name="T110" fmla="*/ 1384 w 1810"/>
                <a:gd name="T111" fmla="*/ 502 h 1200"/>
                <a:gd name="T112" fmla="*/ 1359 w 1810"/>
                <a:gd name="T113" fmla="*/ 465 h 1200"/>
                <a:gd name="T114" fmla="*/ 1242 w 1810"/>
                <a:gd name="T115" fmla="*/ 357 h 1200"/>
                <a:gd name="T116" fmla="*/ 1048 w 1810"/>
                <a:gd name="T117" fmla="*/ 233 h 1200"/>
                <a:gd name="T118" fmla="*/ 782 w 1810"/>
                <a:gd name="T119" fmla="*/ 162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0" h="1200">
                  <a:moveTo>
                    <a:pt x="675" y="359"/>
                  </a:moveTo>
                  <a:lnTo>
                    <a:pt x="675" y="451"/>
                  </a:lnTo>
                  <a:lnTo>
                    <a:pt x="675" y="451"/>
                  </a:lnTo>
                  <a:lnTo>
                    <a:pt x="638" y="451"/>
                  </a:lnTo>
                  <a:lnTo>
                    <a:pt x="603" y="459"/>
                  </a:lnTo>
                  <a:lnTo>
                    <a:pt x="571" y="471"/>
                  </a:lnTo>
                  <a:lnTo>
                    <a:pt x="542" y="485"/>
                  </a:lnTo>
                  <a:lnTo>
                    <a:pt x="516" y="502"/>
                  </a:lnTo>
                  <a:lnTo>
                    <a:pt x="496" y="518"/>
                  </a:lnTo>
                  <a:lnTo>
                    <a:pt x="482" y="532"/>
                  </a:lnTo>
                  <a:lnTo>
                    <a:pt x="473" y="542"/>
                  </a:lnTo>
                  <a:lnTo>
                    <a:pt x="469" y="546"/>
                  </a:lnTo>
                  <a:lnTo>
                    <a:pt x="471" y="552"/>
                  </a:lnTo>
                  <a:lnTo>
                    <a:pt x="477" y="566"/>
                  </a:lnTo>
                  <a:lnTo>
                    <a:pt x="484" y="587"/>
                  </a:lnTo>
                  <a:lnTo>
                    <a:pt x="496" y="613"/>
                  </a:lnTo>
                  <a:lnTo>
                    <a:pt x="514" y="644"/>
                  </a:lnTo>
                  <a:lnTo>
                    <a:pt x="536" y="676"/>
                  </a:lnTo>
                  <a:lnTo>
                    <a:pt x="561" y="707"/>
                  </a:lnTo>
                  <a:lnTo>
                    <a:pt x="595" y="735"/>
                  </a:lnTo>
                  <a:lnTo>
                    <a:pt x="632" y="761"/>
                  </a:lnTo>
                  <a:lnTo>
                    <a:pt x="675" y="780"/>
                  </a:lnTo>
                  <a:lnTo>
                    <a:pt x="675" y="865"/>
                  </a:lnTo>
                  <a:lnTo>
                    <a:pt x="614" y="851"/>
                  </a:lnTo>
                  <a:lnTo>
                    <a:pt x="561" y="828"/>
                  </a:lnTo>
                  <a:lnTo>
                    <a:pt x="514" y="800"/>
                  </a:lnTo>
                  <a:lnTo>
                    <a:pt x="473" y="768"/>
                  </a:lnTo>
                  <a:lnTo>
                    <a:pt x="439" y="733"/>
                  </a:lnTo>
                  <a:lnTo>
                    <a:pt x="408" y="698"/>
                  </a:lnTo>
                  <a:lnTo>
                    <a:pt x="384" y="660"/>
                  </a:lnTo>
                  <a:lnTo>
                    <a:pt x="364" y="627"/>
                  </a:lnTo>
                  <a:lnTo>
                    <a:pt x="349" y="595"/>
                  </a:lnTo>
                  <a:lnTo>
                    <a:pt x="337" y="569"/>
                  </a:lnTo>
                  <a:lnTo>
                    <a:pt x="329" y="548"/>
                  </a:lnTo>
                  <a:lnTo>
                    <a:pt x="325" y="534"/>
                  </a:lnTo>
                  <a:lnTo>
                    <a:pt x="323" y="530"/>
                  </a:lnTo>
                  <a:lnTo>
                    <a:pt x="325" y="526"/>
                  </a:lnTo>
                  <a:lnTo>
                    <a:pt x="335" y="516"/>
                  </a:lnTo>
                  <a:lnTo>
                    <a:pt x="350" y="502"/>
                  </a:lnTo>
                  <a:lnTo>
                    <a:pt x="372" y="485"/>
                  </a:lnTo>
                  <a:lnTo>
                    <a:pt x="400" y="463"/>
                  </a:lnTo>
                  <a:lnTo>
                    <a:pt x="433" y="441"/>
                  </a:lnTo>
                  <a:lnTo>
                    <a:pt x="473" y="420"/>
                  </a:lnTo>
                  <a:lnTo>
                    <a:pt x="516" y="400"/>
                  </a:lnTo>
                  <a:lnTo>
                    <a:pt x="565" y="382"/>
                  </a:lnTo>
                  <a:lnTo>
                    <a:pt x="618" y="368"/>
                  </a:lnTo>
                  <a:lnTo>
                    <a:pt x="675" y="359"/>
                  </a:lnTo>
                  <a:close/>
                  <a:moveTo>
                    <a:pt x="707" y="248"/>
                  </a:moveTo>
                  <a:lnTo>
                    <a:pt x="770" y="250"/>
                  </a:lnTo>
                  <a:lnTo>
                    <a:pt x="827" y="260"/>
                  </a:lnTo>
                  <a:lnTo>
                    <a:pt x="882" y="274"/>
                  </a:lnTo>
                  <a:lnTo>
                    <a:pt x="933" y="296"/>
                  </a:lnTo>
                  <a:lnTo>
                    <a:pt x="981" y="319"/>
                  </a:lnTo>
                  <a:lnTo>
                    <a:pt x="1024" y="345"/>
                  </a:lnTo>
                  <a:lnTo>
                    <a:pt x="1063" y="372"/>
                  </a:lnTo>
                  <a:lnTo>
                    <a:pt x="1097" y="400"/>
                  </a:lnTo>
                  <a:lnTo>
                    <a:pt x="1126" y="426"/>
                  </a:lnTo>
                  <a:lnTo>
                    <a:pt x="1152" y="451"/>
                  </a:lnTo>
                  <a:lnTo>
                    <a:pt x="1172" y="471"/>
                  </a:lnTo>
                  <a:lnTo>
                    <a:pt x="1185" y="489"/>
                  </a:lnTo>
                  <a:lnTo>
                    <a:pt x="1195" y="499"/>
                  </a:lnTo>
                  <a:lnTo>
                    <a:pt x="1197" y="502"/>
                  </a:lnTo>
                  <a:lnTo>
                    <a:pt x="1193" y="506"/>
                  </a:lnTo>
                  <a:lnTo>
                    <a:pt x="1185" y="518"/>
                  </a:lnTo>
                  <a:lnTo>
                    <a:pt x="1170" y="538"/>
                  </a:lnTo>
                  <a:lnTo>
                    <a:pt x="1150" y="562"/>
                  </a:lnTo>
                  <a:lnTo>
                    <a:pt x="1126" y="587"/>
                  </a:lnTo>
                  <a:lnTo>
                    <a:pt x="1097" y="617"/>
                  </a:lnTo>
                  <a:lnTo>
                    <a:pt x="1065" y="648"/>
                  </a:lnTo>
                  <a:lnTo>
                    <a:pt x="1028" y="680"/>
                  </a:lnTo>
                  <a:lnTo>
                    <a:pt x="988" y="709"/>
                  </a:lnTo>
                  <a:lnTo>
                    <a:pt x="947" y="737"/>
                  </a:lnTo>
                  <a:lnTo>
                    <a:pt x="904" y="761"/>
                  </a:lnTo>
                  <a:lnTo>
                    <a:pt x="859" y="778"/>
                  </a:lnTo>
                  <a:lnTo>
                    <a:pt x="811" y="790"/>
                  </a:lnTo>
                  <a:lnTo>
                    <a:pt x="762" y="794"/>
                  </a:lnTo>
                  <a:lnTo>
                    <a:pt x="717" y="790"/>
                  </a:lnTo>
                  <a:lnTo>
                    <a:pt x="675" y="780"/>
                  </a:lnTo>
                  <a:lnTo>
                    <a:pt x="675" y="451"/>
                  </a:lnTo>
                  <a:lnTo>
                    <a:pt x="715" y="459"/>
                  </a:lnTo>
                  <a:lnTo>
                    <a:pt x="746" y="469"/>
                  </a:lnTo>
                  <a:lnTo>
                    <a:pt x="774" y="485"/>
                  </a:lnTo>
                  <a:lnTo>
                    <a:pt x="796" y="504"/>
                  </a:lnTo>
                  <a:lnTo>
                    <a:pt x="817" y="528"/>
                  </a:lnTo>
                  <a:lnTo>
                    <a:pt x="837" y="558"/>
                  </a:lnTo>
                  <a:lnTo>
                    <a:pt x="859" y="591"/>
                  </a:lnTo>
                  <a:lnTo>
                    <a:pt x="882" y="633"/>
                  </a:lnTo>
                  <a:lnTo>
                    <a:pt x="1038" y="502"/>
                  </a:lnTo>
                  <a:lnTo>
                    <a:pt x="1034" y="499"/>
                  </a:lnTo>
                  <a:lnTo>
                    <a:pt x="1024" y="487"/>
                  </a:lnTo>
                  <a:lnTo>
                    <a:pt x="1008" y="471"/>
                  </a:lnTo>
                  <a:lnTo>
                    <a:pt x="985" y="451"/>
                  </a:lnTo>
                  <a:lnTo>
                    <a:pt x="957" y="430"/>
                  </a:lnTo>
                  <a:lnTo>
                    <a:pt x="924" y="406"/>
                  </a:lnTo>
                  <a:lnTo>
                    <a:pt x="884" y="386"/>
                  </a:lnTo>
                  <a:lnTo>
                    <a:pt x="839" y="370"/>
                  </a:lnTo>
                  <a:lnTo>
                    <a:pt x="790" y="359"/>
                  </a:lnTo>
                  <a:lnTo>
                    <a:pt x="734" y="355"/>
                  </a:lnTo>
                  <a:lnTo>
                    <a:pt x="675" y="359"/>
                  </a:lnTo>
                  <a:lnTo>
                    <a:pt x="675" y="250"/>
                  </a:lnTo>
                  <a:lnTo>
                    <a:pt x="707" y="248"/>
                  </a:lnTo>
                  <a:close/>
                  <a:moveTo>
                    <a:pt x="675" y="162"/>
                  </a:moveTo>
                  <a:lnTo>
                    <a:pt x="675" y="250"/>
                  </a:lnTo>
                  <a:lnTo>
                    <a:pt x="603" y="260"/>
                  </a:lnTo>
                  <a:lnTo>
                    <a:pt x="536" y="276"/>
                  </a:lnTo>
                  <a:lnTo>
                    <a:pt x="475" y="296"/>
                  </a:lnTo>
                  <a:lnTo>
                    <a:pt x="419" y="321"/>
                  </a:lnTo>
                  <a:lnTo>
                    <a:pt x="370" y="349"/>
                  </a:lnTo>
                  <a:lnTo>
                    <a:pt x="327" y="378"/>
                  </a:lnTo>
                  <a:lnTo>
                    <a:pt x="289" y="408"/>
                  </a:lnTo>
                  <a:lnTo>
                    <a:pt x="258" y="435"/>
                  </a:lnTo>
                  <a:lnTo>
                    <a:pt x="232" y="461"/>
                  </a:lnTo>
                  <a:lnTo>
                    <a:pt x="211" y="483"/>
                  </a:lnTo>
                  <a:lnTo>
                    <a:pt x="197" y="500"/>
                  </a:lnTo>
                  <a:lnTo>
                    <a:pt x="187" y="512"/>
                  </a:lnTo>
                  <a:lnTo>
                    <a:pt x="185" y="516"/>
                  </a:lnTo>
                  <a:lnTo>
                    <a:pt x="187" y="522"/>
                  </a:lnTo>
                  <a:lnTo>
                    <a:pt x="191" y="534"/>
                  </a:lnTo>
                  <a:lnTo>
                    <a:pt x="199" y="554"/>
                  </a:lnTo>
                  <a:lnTo>
                    <a:pt x="211" y="581"/>
                  </a:lnTo>
                  <a:lnTo>
                    <a:pt x="224" y="611"/>
                  </a:lnTo>
                  <a:lnTo>
                    <a:pt x="244" y="646"/>
                  </a:lnTo>
                  <a:lnTo>
                    <a:pt x="266" y="684"/>
                  </a:lnTo>
                  <a:lnTo>
                    <a:pt x="293" y="723"/>
                  </a:lnTo>
                  <a:lnTo>
                    <a:pt x="325" y="765"/>
                  </a:lnTo>
                  <a:lnTo>
                    <a:pt x="360" y="804"/>
                  </a:lnTo>
                  <a:lnTo>
                    <a:pt x="400" y="841"/>
                  </a:lnTo>
                  <a:lnTo>
                    <a:pt x="445" y="877"/>
                  </a:lnTo>
                  <a:lnTo>
                    <a:pt x="494" y="906"/>
                  </a:lnTo>
                  <a:lnTo>
                    <a:pt x="549" y="934"/>
                  </a:lnTo>
                  <a:lnTo>
                    <a:pt x="610" y="954"/>
                  </a:lnTo>
                  <a:lnTo>
                    <a:pt x="675" y="966"/>
                  </a:lnTo>
                  <a:lnTo>
                    <a:pt x="675" y="1058"/>
                  </a:lnTo>
                  <a:lnTo>
                    <a:pt x="595" y="1046"/>
                  </a:lnTo>
                  <a:lnTo>
                    <a:pt x="522" y="1027"/>
                  </a:lnTo>
                  <a:lnTo>
                    <a:pt x="453" y="1001"/>
                  </a:lnTo>
                  <a:lnTo>
                    <a:pt x="390" y="969"/>
                  </a:lnTo>
                  <a:lnTo>
                    <a:pt x="331" y="932"/>
                  </a:lnTo>
                  <a:lnTo>
                    <a:pt x="280" y="893"/>
                  </a:lnTo>
                  <a:lnTo>
                    <a:pt x="232" y="849"/>
                  </a:lnTo>
                  <a:lnTo>
                    <a:pt x="189" y="806"/>
                  </a:lnTo>
                  <a:lnTo>
                    <a:pt x="152" y="761"/>
                  </a:lnTo>
                  <a:lnTo>
                    <a:pt x="118" y="717"/>
                  </a:lnTo>
                  <a:lnTo>
                    <a:pt x="89" y="674"/>
                  </a:lnTo>
                  <a:lnTo>
                    <a:pt x="65" y="633"/>
                  </a:lnTo>
                  <a:lnTo>
                    <a:pt x="43" y="597"/>
                  </a:lnTo>
                  <a:lnTo>
                    <a:pt x="28" y="564"/>
                  </a:lnTo>
                  <a:lnTo>
                    <a:pt x="16" y="536"/>
                  </a:lnTo>
                  <a:lnTo>
                    <a:pt x="6" y="516"/>
                  </a:lnTo>
                  <a:lnTo>
                    <a:pt x="2" y="502"/>
                  </a:lnTo>
                  <a:lnTo>
                    <a:pt x="0" y="499"/>
                  </a:lnTo>
                  <a:lnTo>
                    <a:pt x="4" y="495"/>
                  </a:lnTo>
                  <a:lnTo>
                    <a:pt x="14" y="485"/>
                  </a:lnTo>
                  <a:lnTo>
                    <a:pt x="32" y="469"/>
                  </a:lnTo>
                  <a:lnTo>
                    <a:pt x="55" y="449"/>
                  </a:lnTo>
                  <a:lnTo>
                    <a:pt x="85" y="426"/>
                  </a:lnTo>
                  <a:lnTo>
                    <a:pt x="118" y="400"/>
                  </a:lnTo>
                  <a:lnTo>
                    <a:pt x="158" y="370"/>
                  </a:lnTo>
                  <a:lnTo>
                    <a:pt x="203" y="341"/>
                  </a:lnTo>
                  <a:lnTo>
                    <a:pt x="250" y="311"/>
                  </a:lnTo>
                  <a:lnTo>
                    <a:pt x="303" y="282"/>
                  </a:lnTo>
                  <a:lnTo>
                    <a:pt x="358" y="252"/>
                  </a:lnTo>
                  <a:lnTo>
                    <a:pt x="417" y="227"/>
                  </a:lnTo>
                  <a:lnTo>
                    <a:pt x="478" y="205"/>
                  </a:lnTo>
                  <a:lnTo>
                    <a:pt x="542" y="185"/>
                  </a:lnTo>
                  <a:lnTo>
                    <a:pt x="608" y="171"/>
                  </a:lnTo>
                  <a:lnTo>
                    <a:pt x="675" y="162"/>
                  </a:lnTo>
                  <a:close/>
                  <a:moveTo>
                    <a:pt x="675" y="0"/>
                  </a:moveTo>
                  <a:lnTo>
                    <a:pt x="1810" y="0"/>
                  </a:lnTo>
                  <a:lnTo>
                    <a:pt x="1810" y="1200"/>
                  </a:lnTo>
                  <a:lnTo>
                    <a:pt x="675" y="1200"/>
                  </a:lnTo>
                  <a:lnTo>
                    <a:pt x="675" y="1058"/>
                  </a:lnTo>
                  <a:lnTo>
                    <a:pt x="748" y="1062"/>
                  </a:lnTo>
                  <a:lnTo>
                    <a:pt x="819" y="1060"/>
                  </a:lnTo>
                  <a:lnTo>
                    <a:pt x="894" y="1052"/>
                  </a:lnTo>
                  <a:lnTo>
                    <a:pt x="977" y="1038"/>
                  </a:lnTo>
                  <a:lnTo>
                    <a:pt x="1061" y="1021"/>
                  </a:lnTo>
                  <a:lnTo>
                    <a:pt x="1148" y="1001"/>
                  </a:lnTo>
                  <a:lnTo>
                    <a:pt x="1235" y="975"/>
                  </a:lnTo>
                  <a:lnTo>
                    <a:pt x="1321" y="946"/>
                  </a:lnTo>
                  <a:lnTo>
                    <a:pt x="1404" y="914"/>
                  </a:lnTo>
                  <a:lnTo>
                    <a:pt x="1483" y="879"/>
                  </a:lnTo>
                  <a:lnTo>
                    <a:pt x="1554" y="841"/>
                  </a:lnTo>
                  <a:lnTo>
                    <a:pt x="1619" y="802"/>
                  </a:lnTo>
                  <a:lnTo>
                    <a:pt x="1674" y="763"/>
                  </a:lnTo>
                  <a:lnTo>
                    <a:pt x="1658" y="749"/>
                  </a:lnTo>
                  <a:lnTo>
                    <a:pt x="1634" y="733"/>
                  </a:lnTo>
                  <a:lnTo>
                    <a:pt x="1605" y="717"/>
                  </a:lnTo>
                  <a:lnTo>
                    <a:pt x="1573" y="700"/>
                  </a:lnTo>
                  <a:lnTo>
                    <a:pt x="1540" y="682"/>
                  </a:lnTo>
                  <a:lnTo>
                    <a:pt x="1510" y="664"/>
                  </a:lnTo>
                  <a:lnTo>
                    <a:pt x="1485" y="648"/>
                  </a:lnTo>
                  <a:lnTo>
                    <a:pt x="1467" y="636"/>
                  </a:lnTo>
                  <a:lnTo>
                    <a:pt x="1404" y="690"/>
                  </a:lnTo>
                  <a:lnTo>
                    <a:pt x="1341" y="741"/>
                  </a:lnTo>
                  <a:lnTo>
                    <a:pt x="1276" y="788"/>
                  </a:lnTo>
                  <a:lnTo>
                    <a:pt x="1209" y="832"/>
                  </a:lnTo>
                  <a:lnTo>
                    <a:pt x="1140" y="871"/>
                  </a:lnTo>
                  <a:lnTo>
                    <a:pt x="1067" y="904"/>
                  </a:lnTo>
                  <a:lnTo>
                    <a:pt x="992" y="932"/>
                  </a:lnTo>
                  <a:lnTo>
                    <a:pt x="914" y="954"/>
                  </a:lnTo>
                  <a:lnTo>
                    <a:pt x="831" y="966"/>
                  </a:lnTo>
                  <a:lnTo>
                    <a:pt x="744" y="969"/>
                  </a:lnTo>
                  <a:lnTo>
                    <a:pt x="709" y="969"/>
                  </a:lnTo>
                  <a:lnTo>
                    <a:pt x="675" y="966"/>
                  </a:lnTo>
                  <a:lnTo>
                    <a:pt x="675" y="865"/>
                  </a:lnTo>
                  <a:lnTo>
                    <a:pt x="715" y="871"/>
                  </a:lnTo>
                  <a:lnTo>
                    <a:pt x="758" y="873"/>
                  </a:lnTo>
                  <a:lnTo>
                    <a:pt x="815" y="869"/>
                  </a:lnTo>
                  <a:lnTo>
                    <a:pt x="870" y="859"/>
                  </a:lnTo>
                  <a:lnTo>
                    <a:pt x="925" y="841"/>
                  </a:lnTo>
                  <a:lnTo>
                    <a:pt x="979" y="820"/>
                  </a:lnTo>
                  <a:lnTo>
                    <a:pt x="1030" y="794"/>
                  </a:lnTo>
                  <a:lnTo>
                    <a:pt x="1079" y="767"/>
                  </a:lnTo>
                  <a:lnTo>
                    <a:pt x="1126" y="735"/>
                  </a:lnTo>
                  <a:lnTo>
                    <a:pt x="1172" y="701"/>
                  </a:lnTo>
                  <a:lnTo>
                    <a:pt x="1213" y="670"/>
                  </a:lnTo>
                  <a:lnTo>
                    <a:pt x="1250" y="636"/>
                  </a:lnTo>
                  <a:lnTo>
                    <a:pt x="1284" y="605"/>
                  </a:lnTo>
                  <a:lnTo>
                    <a:pt x="1315" y="577"/>
                  </a:lnTo>
                  <a:lnTo>
                    <a:pt x="1339" y="550"/>
                  </a:lnTo>
                  <a:lnTo>
                    <a:pt x="1361" y="530"/>
                  </a:lnTo>
                  <a:lnTo>
                    <a:pt x="1374" y="512"/>
                  </a:lnTo>
                  <a:lnTo>
                    <a:pt x="1384" y="502"/>
                  </a:lnTo>
                  <a:lnTo>
                    <a:pt x="1386" y="499"/>
                  </a:lnTo>
                  <a:lnTo>
                    <a:pt x="1384" y="495"/>
                  </a:lnTo>
                  <a:lnTo>
                    <a:pt x="1374" y="483"/>
                  </a:lnTo>
                  <a:lnTo>
                    <a:pt x="1359" y="465"/>
                  </a:lnTo>
                  <a:lnTo>
                    <a:pt x="1339" y="443"/>
                  </a:lnTo>
                  <a:lnTo>
                    <a:pt x="1311" y="418"/>
                  </a:lnTo>
                  <a:lnTo>
                    <a:pt x="1280" y="388"/>
                  </a:lnTo>
                  <a:lnTo>
                    <a:pt x="1242" y="357"/>
                  </a:lnTo>
                  <a:lnTo>
                    <a:pt x="1201" y="325"/>
                  </a:lnTo>
                  <a:lnTo>
                    <a:pt x="1154" y="292"/>
                  </a:lnTo>
                  <a:lnTo>
                    <a:pt x="1103" y="262"/>
                  </a:lnTo>
                  <a:lnTo>
                    <a:pt x="1048" y="233"/>
                  </a:lnTo>
                  <a:lnTo>
                    <a:pt x="987" y="207"/>
                  </a:lnTo>
                  <a:lnTo>
                    <a:pt x="924" y="187"/>
                  </a:lnTo>
                  <a:lnTo>
                    <a:pt x="855" y="171"/>
                  </a:lnTo>
                  <a:lnTo>
                    <a:pt x="782" y="162"/>
                  </a:lnTo>
                  <a:lnTo>
                    <a:pt x="707" y="160"/>
                  </a:lnTo>
                  <a:lnTo>
                    <a:pt x="675" y="162"/>
                  </a:lnTo>
                  <a:lnTo>
                    <a:pt x="675" y="0"/>
                  </a:lnTo>
                  <a:close/>
                </a:path>
              </a:pathLst>
            </a:custGeom>
            <a:solidFill>
              <a:srgbClr val="76B9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Trebuchet MS" pitchFamily="34" charset="0"/>
        <a:ea typeface="+mn-ea"/>
        <a:cs typeface="+mn-cs"/>
      </a:defRPr>
    </a:lvl1pPr>
    <a:lvl2pPr marL="457200" algn="l" rtl="0" eaLnBrk="0" fontAlgn="base" hangingPunct="0">
      <a:spcBef>
        <a:spcPct val="30000"/>
      </a:spcBef>
      <a:spcAft>
        <a:spcPct val="0"/>
      </a:spcAft>
      <a:defRPr sz="1100" kern="1200">
        <a:solidFill>
          <a:schemeClr val="tx1"/>
        </a:solidFill>
        <a:latin typeface="Trebuchet MS" pitchFamily="34" charset="0"/>
        <a:ea typeface="+mn-ea"/>
        <a:cs typeface="+mn-cs"/>
      </a:defRPr>
    </a:lvl2pPr>
    <a:lvl3pPr marL="914400" algn="l" rtl="0" eaLnBrk="0" fontAlgn="base" hangingPunct="0">
      <a:spcBef>
        <a:spcPct val="30000"/>
      </a:spcBef>
      <a:spcAft>
        <a:spcPct val="0"/>
      </a:spcAft>
      <a:defRPr sz="1100" kern="1200">
        <a:solidFill>
          <a:schemeClr val="tx1"/>
        </a:solidFill>
        <a:latin typeface="Trebuchet MS" pitchFamily="34" charset="0"/>
        <a:ea typeface="+mn-ea"/>
        <a:cs typeface="+mn-cs"/>
      </a:defRPr>
    </a:lvl3pPr>
    <a:lvl4pPr marL="1371600" algn="l" rtl="0" eaLnBrk="0" fontAlgn="base" hangingPunct="0">
      <a:spcBef>
        <a:spcPct val="30000"/>
      </a:spcBef>
      <a:spcAft>
        <a:spcPct val="0"/>
      </a:spcAft>
      <a:defRPr sz="1100" kern="1200">
        <a:solidFill>
          <a:schemeClr val="tx1"/>
        </a:solidFill>
        <a:latin typeface="Trebuchet MS" pitchFamily="34" charset="0"/>
        <a:ea typeface="+mn-ea"/>
        <a:cs typeface="+mn-cs"/>
      </a:defRPr>
    </a:lvl4pPr>
    <a:lvl5pPr marL="1828800" algn="l" rtl="0" eaLnBrk="0" fontAlgn="base" hangingPunct="0">
      <a:spcBef>
        <a:spcPct val="30000"/>
      </a:spcBef>
      <a:spcAft>
        <a:spcPct val="0"/>
      </a:spcAft>
      <a:defRPr sz="1100" kern="1200">
        <a:solidFill>
          <a:schemeClr val="tx1"/>
        </a:solidFill>
        <a:latin typeface="Trebuchet MS"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Today I’m going to talk to you about registration for HDR imaging. This is work in collaboration with </a:t>
            </a:r>
            <a:r>
              <a:rPr lang="en-US" dirty="0" smtClean="0"/>
              <a:t>Alejandro Troccoli, Jun Hu, Kari </a:t>
            </a:r>
            <a:r>
              <a:rPr lang="en-US" dirty="0" err="1" smtClean="0"/>
              <a:t>Pulli</a:t>
            </a:r>
            <a:r>
              <a:rPr lang="en-US" dirty="0" smtClean="0"/>
              <a:t>, and Jan Kautz.</a:t>
            </a:r>
            <a:endParaRPr lang="en-US" baseline="0" dirty="0" smtClean="0"/>
          </a:p>
          <a:p>
            <a:endParaRPr lang="en-US" baseline="0" dirty="0" smtClean="0"/>
          </a:p>
          <a:p>
            <a:r>
              <a:rPr lang="en-US" baseline="0" dirty="0" smtClean="0"/>
              <a:t>Before diving into the method, however, I would like to make sure we are all on the same page with what HDR is.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a:t>
            </a:fld>
            <a:endParaRPr lang="en-US" dirty="0"/>
          </a:p>
        </p:txBody>
      </p:sp>
    </p:spTree>
    <p:extLst>
      <p:ext uri="{BB962C8B-B14F-4D97-AF65-F5344CB8AC3E}">
        <p14:creationId xmlns:p14="http://schemas.microsoft.com/office/powerpoint/2010/main" val="36691135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In particular, we divide the reference image in tiles</a:t>
            </a:r>
          </a:p>
          <a:p>
            <a:endParaRPr lang="en-US" baseline="0" dirty="0" smtClean="0"/>
          </a:p>
          <a:p>
            <a:r>
              <a:rPr lang="en-US" baseline="0" dirty="0" smtClean="0"/>
              <a:t>&lt;CLICK&gt;</a:t>
            </a:r>
          </a:p>
          <a:p>
            <a:endParaRPr lang="en-US" baseline="0" dirty="0" smtClean="0"/>
          </a:p>
          <a:p>
            <a:r>
              <a:rPr lang="en-US" baseline="0" dirty="0" smtClean="0"/>
              <a:t>Here we show only 4 tiles but we use many more in reality.</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10</a:t>
            </a:fld>
            <a:endParaRPr lang="en-US" dirty="0"/>
          </a:p>
        </p:txBody>
      </p:sp>
    </p:spTree>
    <p:extLst>
      <p:ext uri="{BB962C8B-B14F-4D97-AF65-F5344CB8AC3E}">
        <p14:creationId xmlns:p14="http://schemas.microsoft.com/office/powerpoint/2010/main" val="4216139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F</a:t>
            </a:r>
            <a:r>
              <a:rPr lang="en-US" baseline="0" dirty="0" smtClean="0"/>
              <a:t>or each tile we pick the most discriminative pixel, in other words, strong corners -- I will talk more about that in a couple of slides.</a:t>
            </a:r>
          </a:p>
          <a:p>
            <a:endParaRPr lang="en-US" baseline="0" dirty="0" smtClean="0"/>
          </a:p>
          <a:p>
            <a:r>
              <a:rPr lang="en-US" baseline="0" dirty="0" smtClean="0"/>
              <a:t>Instead of finding corners in the source image as well, for each corner in the reference, </a:t>
            </a:r>
          </a:p>
          <a:p>
            <a:endParaRPr lang="en-US" baseline="0" dirty="0" smtClean="0"/>
          </a:p>
          <a:p>
            <a:r>
              <a:rPr lang="en-US" baseline="0" dirty="0" smtClean="0"/>
              <a:t>&lt;CLICK&gt;</a:t>
            </a:r>
          </a:p>
          <a:p>
            <a:endParaRPr lang="en-US" baseline="0" dirty="0" smtClean="0"/>
          </a:p>
          <a:p>
            <a:r>
              <a:rPr lang="en-US" baseline="0" dirty="0" smtClean="0"/>
              <a:t>we initialize a search window around the location in the source image where we think the corner should be, and</a:t>
            </a:r>
          </a:p>
          <a:p>
            <a:endParaRPr lang="en-US" baseline="0" dirty="0" smtClean="0"/>
          </a:p>
          <a:p>
            <a:r>
              <a:rPr lang="en-US" baseline="0" dirty="0" smtClean="0"/>
              <a:t>&lt;CLICK&gt;</a:t>
            </a:r>
          </a:p>
          <a:p>
            <a:endParaRPr lang="en-US" baseline="0" dirty="0" smtClean="0"/>
          </a:p>
          <a:p>
            <a:r>
              <a:rPr lang="en-US" baseline="0" dirty="0" smtClean="0"/>
              <a:t>we refine our guess. We get our initial guess by using a pyramidal approach, propagating the information from the coarser layers.</a:t>
            </a:r>
          </a:p>
          <a:p>
            <a:endParaRPr lang="en-US" baseline="0" dirty="0" smtClean="0"/>
          </a:p>
          <a:p>
            <a:r>
              <a:rPr lang="en-US" baseline="0" dirty="0" smtClean="0"/>
              <a:t>Finally, we repeat this process for all the corners in the reference.</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11</a:t>
            </a:fld>
            <a:endParaRPr lang="en-US" dirty="0"/>
          </a:p>
        </p:txBody>
      </p:sp>
    </p:spTree>
    <p:extLst>
      <p:ext uri="{BB962C8B-B14F-4D97-AF65-F5344CB8AC3E}">
        <p14:creationId xmlns:p14="http://schemas.microsoft.com/office/powerpoint/2010/main" val="547513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So how do we find these corners? Here is the intuition. Rather</a:t>
            </a:r>
            <a:r>
              <a:rPr lang="en-US" baseline="0" dirty="0" smtClean="0"/>
              <a:t> than looking at all the pixels in the tile, w</a:t>
            </a:r>
            <a:r>
              <a:rPr lang="en-US" dirty="0" smtClean="0"/>
              <a:t>e look at discrete locations within each</a:t>
            </a:r>
            <a:r>
              <a:rPr lang="en-US" baseline="0" dirty="0" smtClean="0"/>
              <a:t> tile, and for each one of those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compute the average brightness in the four quadrant around it.</a:t>
            </a:r>
            <a:r>
              <a:rPr lang="en-US" baseline="0" dirty="0"/>
              <a:t> </a:t>
            </a:r>
            <a:r>
              <a:rPr lang="en-US" baseline="0" dirty="0" smtClean="0"/>
              <a:t>Note that the average brightness can be very efficiently using integral images!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Now, aside from flat areas,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these are all the possible configurations, where the green quadrants are much brighter or darker than the black quadrants.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It is easy to convince ourselves that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first two rows are discriminative, while the last one, essentially edges,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are not because pixels moving along an edge won’t change their appearance.</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12</a:t>
            </a:fld>
            <a:endParaRPr lang="en-US" dirty="0"/>
          </a:p>
        </p:txBody>
      </p:sp>
    </p:spTree>
    <p:extLst>
      <p:ext uri="{BB962C8B-B14F-4D97-AF65-F5344CB8AC3E}">
        <p14:creationId xmlns:p14="http://schemas.microsoft.com/office/powerpoint/2010/main" val="1682996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a:t>
            </a:r>
            <a:r>
              <a:rPr lang="en-US" baseline="0" dirty="0" smtClean="0"/>
              <a:t> be a little more formal, for each of these discrete locations,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define a measure of “</a:t>
            </a:r>
            <a:r>
              <a:rPr lang="en-US" baseline="0" dirty="0" err="1" smtClean="0"/>
              <a:t>cornerness</a:t>
            </a:r>
            <a:r>
              <a:rPr lang="en-US" baseline="0" dirty="0" smtClean="0"/>
              <a:t>” C, as the maximum difference between the average brightness in any two patches.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This measure could be high for edges as well, so we require that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&lt;CLICK&gt;</a:t>
            </a: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The minimum difference between any two adjacent quadrants be above threshold.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Among the discrete locations we analyze for each patch, we retain the one with the highest </a:t>
            </a:r>
            <a:r>
              <a:rPr lang="en-US" baseline="0" dirty="0" err="1" smtClean="0"/>
              <a:t>cornerness</a:t>
            </a:r>
            <a:r>
              <a:rPr lang="en-US" baseline="0" dirty="0" smtClean="0"/>
              <a:t>.</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13</a:t>
            </a:fld>
            <a:endParaRPr lang="en-US" dirty="0"/>
          </a:p>
        </p:txBody>
      </p:sp>
    </p:spTree>
    <p:extLst>
      <p:ext uri="{BB962C8B-B14F-4D97-AF65-F5344CB8AC3E}">
        <p14:creationId xmlns:p14="http://schemas.microsoft.com/office/powerpoint/2010/main" val="3003182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rebuchet MS" panose="020B0603020202020204" pitchFamily="34" charset="0"/>
              </a:rPr>
              <a:t>So now we have a bunch of corners in</a:t>
            </a:r>
            <a:r>
              <a:rPr lang="en-US" baseline="0" dirty="0" smtClean="0">
                <a:latin typeface="Trebuchet MS" panose="020B0603020202020204" pitchFamily="34" charset="0"/>
              </a:rPr>
              <a:t> both images as well as their correspondences. Note that this is a toy example, so you’ll have to use your imagination to picture the underlying texture that makes these points into good corners.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latin typeface="Trebuchet MS" panose="020B0603020202020204" pitchFamily="34"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latin typeface="Trebuchet MS" panose="020B0603020202020204" pitchFamily="34" charset="0"/>
              </a:rPr>
              <a:t>If we want to propagate the flow at these locations, we need to first make sure they are good matches!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14</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In particular,</a:t>
            </a:r>
            <a:r>
              <a:rPr lang="en-US" baseline="0" dirty="0" smtClean="0"/>
              <a:t> looking at these to images</a:t>
            </a:r>
          </a:p>
          <a:p>
            <a:r>
              <a:rPr lang="en-US" baseline="0" dirty="0" smtClean="0"/>
              <a:t>&lt;FLIP BACK AN FORTH&gt;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15</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In particular,</a:t>
            </a:r>
            <a:r>
              <a:rPr lang="en-US" baseline="0" dirty="0" smtClean="0"/>
              <a:t> looking at these to images</a:t>
            </a:r>
          </a:p>
          <a:p>
            <a:r>
              <a:rPr lang="en-US" baseline="0" dirty="0" smtClean="0"/>
              <a:t>&lt;FLIP BACK AN FORTH&gt;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16</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want to remov</a:t>
            </a:r>
            <a:r>
              <a:rPr lang="en-US" baseline="0" dirty="0" smtClean="0"/>
              <a:t>e non-rigid matches such as these….</a:t>
            </a:r>
          </a:p>
          <a:p>
            <a:r>
              <a:rPr lang="en-US" baseline="0" dirty="0" smtClean="0"/>
              <a:t>&lt;FLIP BACK AN FORTH&gt;</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17</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want to remov</a:t>
            </a:r>
            <a:r>
              <a:rPr lang="en-US" baseline="0" dirty="0" smtClean="0"/>
              <a:t>e non-rigid matches such as these….</a:t>
            </a:r>
          </a:p>
          <a:p>
            <a:r>
              <a:rPr lang="en-US" baseline="0" dirty="0" smtClean="0"/>
              <a:t>&lt;FLIP BACK AN FORTH&gt;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18</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wrong</a:t>
            </a:r>
            <a:r>
              <a:rPr lang="en-US" baseline="0" dirty="0" smtClean="0"/>
              <a:t> matches such as these….</a:t>
            </a:r>
          </a:p>
          <a:p>
            <a:r>
              <a:rPr lang="en-US" baseline="0" dirty="0" smtClean="0"/>
              <a:t>&lt;FLIP BACK AN FORTH&gt;</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19</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If you are an enthusiast photographer, you may be associating HDR with what I like to call “overly contrasted” pictures, as in this image. But there’s more to HDR than that.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a:t>
            </a:fld>
            <a:endParaRPr lang="en-US" dirty="0"/>
          </a:p>
        </p:txBody>
      </p:sp>
    </p:spTree>
    <p:extLst>
      <p:ext uri="{BB962C8B-B14F-4D97-AF65-F5344CB8AC3E}">
        <p14:creationId xmlns:p14="http://schemas.microsoft.com/office/powerpoint/2010/main" val="9303813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wrong</a:t>
            </a:r>
            <a:r>
              <a:rPr lang="en-US" baseline="0" dirty="0" smtClean="0"/>
              <a:t> matches such as these….</a:t>
            </a:r>
          </a:p>
          <a:p>
            <a:r>
              <a:rPr lang="en-US" baseline="0" dirty="0" smtClean="0"/>
              <a:t>&lt;FLIP BACK AN FORTH&gt;</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20</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Our intuition</a:t>
            </a:r>
            <a:r>
              <a:rPr lang="en-US" baseline="0" dirty="0" smtClean="0"/>
              <a:t> is that “good” corners should be consistent with a </a:t>
            </a:r>
            <a:r>
              <a:rPr lang="en-US" baseline="0" dirty="0" err="1" smtClean="0"/>
              <a:t>homography</a:t>
            </a:r>
            <a:r>
              <a:rPr lang="en-US" baseline="0" dirty="0" smtClean="0"/>
              <a:t>. However, we don’t want to force that all the corners across the whole image be consistent with the same </a:t>
            </a:r>
            <a:r>
              <a:rPr lang="en-US" baseline="0" dirty="0" err="1" smtClean="0"/>
              <a:t>homography</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21</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start by picking a random set of 4 points and fit a </a:t>
            </a:r>
            <a:r>
              <a:rPr lang="en-US" dirty="0" err="1" smtClean="0"/>
              <a:t>homography</a:t>
            </a:r>
            <a:r>
              <a:rPr lang="en-US" dirty="0" smtClean="0"/>
              <a:t> to them. </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22</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go look at the inliers and we see that they</a:t>
            </a:r>
            <a:r>
              <a:rPr lang="en-US" baseline="0" dirty="0" smtClean="0"/>
              <a:t> are very few. This could mean that they are not good matches, or that it simply wasn’t a good sample. </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23</a:t>
            </a:fld>
            <a:endParaRPr lang="en-US" dirty="0"/>
          </a:p>
        </p:txBody>
      </p:sp>
    </p:spTree>
    <p:extLst>
      <p:ext uri="{BB962C8B-B14F-4D97-AF65-F5344CB8AC3E}">
        <p14:creationId xmlns:p14="http://schemas.microsoft.com/office/powerpoint/2010/main" val="19558417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So we move on,</a:t>
            </a:r>
            <a:r>
              <a:rPr lang="en-US" baseline="0" dirty="0" smtClean="0"/>
              <a:t> and we go back to the original candidates.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24</a:t>
            </a:fld>
            <a:endParaRPr lang="en-US" dirty="0"/>
          </a:p>
        </p:txBody>
      </p:sp>
    </p:spTree>
    <p:extLst>
      <p:ext uri="{BB962C8B-B14F-4D97-AF65-F5344CB8AC3E}">
        <p14:creationId xmlns:p14="http://schemas.microsoft.com/office/powerpoint/2010/main" val="3339251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pick a new set of</a:t>
            </a:r>
            <a:r>
              <a:rPr lang="en-US" baseline="0" dirty="0" smtClean="0"/>
              <a:t> points, </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25</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a:t>
            </a:r>
            <a:r>
              <a:rPr lang="en-US" baseline="0" dirty="0" smtClean="0"/>
              <a:t> this time the </a:t>
            </a:r>
            <a:r>
              <a:rPr lang="en-US" baseline="0" dirty="0" err="1" smtClean="0"/>
              <a:t>homography</a:t>
            </a:r>
            <a:r>
              <a:rPr lang="en-US" baseline="0" dirty="0" smtClean="0"/>
              <a:t> they induce has a large support. We like these matches</a:t>
            </a:r>
          </a:p>
          <a:p>
            <a:r>
              <a:rPr lang="en-US" baseline="0" dirty="0" smtClean="0"/>
              <a:t>&lt;CLICK&gt;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26</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so we save their indexes and iterate…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27</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then go back to the original set,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28</a:t>
            </a:fld>
            <a:endParaRPr lang="en-US" dirty="0"/>
          </a:p>
        </p:txBody>
      </p:sp>
    </p:spTree>
    <p:extLst>
      <p:ext uri="{BB962C8B-B14F-4D97-AF65-F5344CB8AC3E}">
        <p14:creationId xmlns:p14="http://schemas.microsoft.com/office/powerpoint/2010/main" val="10268270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Pick four</a:t>
            </a:r>
            <a:r>
              <a:rPr lang="en-US" baseline="0" dirty="0" smtClean="0"/>
              <a:t> other points,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29</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a:t>
            </a:r>
            <a:r>
              <a:rPr lang="en-US" baseline="0" dirty="0" smtClean="0"/>
              <a:t>his is an HDR image too. And I put it here it to show that HDR is not about how “</a:t>
            </a:r>
            <a:r>
              <a:rPr lang="en-US" baseline="0" dirty="0" err="1" smtClean="0"/>
              <a:t>contrasty</a:t>
            </a:r>
            <a:r>
              <a:rPr lang="en-US" baseline="0" dirty="0" smtClean="0"/>
              <a:t>” the final result looks, but rather about the DR, which is the ratio of the brightest and darkest points IN THE SCENE!</a:t>
            </a:r>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a:t>
            </a:fld>
            <a:endParaRPr lang="en-US" dirty="0"/>
          </a:p>
        </p:txBody>
      </p:sp>
    </p:spTree>
    <p:extLst>
      <p:ext uri="{BB962C8B-B14F-4D97-AF65-F5344CB8AC3E}">
        <p14:creationId xmlns:p14="http://schemas.microsoft.com/office/powerpoint/2010/main" val="9303813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compute the </a:t>
            </a:r>
            <a:r>
              <a:rPr lang="en-US" dirty="0" err="1" smtClean="0"/>
              <a:t>homography</a:t>
            </a:r>
            <a:r>
              <a:rPr lang="en-US" baseline="0" dirty="0" smtClean="0"/>
              <a:t> and inliers. Once again, there is a large number of inliers, which suggests that each of them is a good match. So we save the indexes of the corners we found, and…</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30</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 add them to the current set of indexes</a:t>
            </a:r>
            <a:r>
              <a:rPr lang="en-US" baseline="0" dirty="0" smtClean="0"/>
              <a:t> of </a:t>
            </a:r>
            <a:r>
              <a:rPr lang="en-US" dirty="0" smtClean="0"/>
              <a:t>good</a:t>
            </a:r>
            <a:r>
              <a:rPr lang="en-US" baseline="0" dirty="0" smtClean="0"/>
              <a:t> corners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31</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Finally we iterate the process until</a:t>
            </a:r>
            <a:r>
              <a:rPr lang="en-US" baseline="0" dirty="0" smtClean="0"/>
              <a:t> are reasonably sure that we found all the good corners.</a:t>
            </a:r>
          </a:p>
          <a:p>
            <a:endParaRPr lang="en-US" baseline="0" dirty="0" smtClean="0"/>
          </a:p>
          <a:p>
            <a:r>
              <a:rPr lang="en-US" baseline="0" dirty="0" smtClean="0"/>
              <a:t>Now that we know that we can trust these matches, we can propagate the information to all of the pixels.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32</a:t>
            </a:fld>
            <a:endParaRPr lang="en-US" dirty="0"/>
          </a:p>
        </p:txBody>
      </p:sp>
    </p:spTree>
    <p:extLst>
      <p:ext uri="{BB962C8B-B14F-4D97-AF65-F5344CB8AC3E}">
        <p14:creationId xmlns:p14="http://schemas.microsoft.com/office/powerpoint/2010/main" val="20386103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Here</a:t>
            </a:r>
            <a:r>
              <a:rPr lang="en-US" baseline="0" dirty="0" smtClean="0"/>
              <a:t> is an intuition of how we do it. Recall that having the matches at sparse locations is equivalent to having the optical flow between the two images at those locations. Once again, imagine that there is some texture that justifies the fact that these points are corners.</a:t>
            </a:r>
          </a:p>
          <a:p>
            <a:endParaRPr lang="en-US" baseline="0" dirty="0" smtClean="0"/>
          </a:p>
          <a:p>
            <a:r>
              <a:rPr lang="en-US" baseline="0" dirty="0" smtClean="0"/>
              <a:t>&lt;CLICK&gt;</a:t>
            </a:r>
          </a:p>
          <a:p>
            <a:endParaRPr lang="en-US" baseline="0" dirty="0" smtClean="0"/>
          </a:p>
          <a:p>
            <a:r>
              <a:rPr lang="en-US" dirty="0" smtClean="0"/>
              <a:t>We can then cross-bilateral</a:t>
            </a:r>
            <a:r>
              <a:rPr lang="en-US" baseline="0" dirty="0" smtClean="0"/>
              <a:t> filter the two flow components, horizontal and vertical, using the </a:t>
            </a:r>
            <a:r>
              <a:rPr lang="en-US" baseline="0" dirty="0" err="1" smtClean="0"/>
              <a:t>luma</a:t>
            </a:r>
            <a:r>
              <a:rPr lang="en-US" baseline="0" dirty="0" smtClean="0"/>
              <a:t> of the reference image as a guide.</a:t>
            </a:r>
          </a:p>
          <a:p>
            <a:endParaRPr lang="en-US" baseline="0" dirty="0" smtClean="0"/>
          </a:p>
          <a:p>
            <a:r>
              <a:rPr lang="en-US" baseline="0" dirty="0" smtClean="0"/>
              <a:t>&lt;CLICK&gt;</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33</a:t>
            </a:fld>
            <a:endParaRPr lang="en-US" dirty="0"/>
          </a:p>
        </p:txBody>
      </p:sp>
    </p:spTree>
    <p:extLst>
      <p:ext uri="{BB962C8B-B14F-4D97-AF65-F5344CB8AC3E}">
        <p14:creationId xmlns:p14="http://schemas.microsoft.com/office/powerpoint/2010/main" val="2842618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The idea is that when we propagate the flow we want to avoid propagating over strong boundaries: a pixel on one side of the boundary should only be affected by corners on the same side of the boundary.</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34</a:t>
            </a:fld>
            <a:endParaRPr lang="en-US" dirty="0"/>
          </a:p>
        </p:txBody>
      </p:sp>
    </p:spTree>
    <p:extLst>
      <p:ext uri="{BB962C8B-B14F-4D97-AF65-F5344CB8AC3E}">
        <p14:creationId xmlns:p14="http://schemas.microsoft.com/office/powerpoint/2010/main" val="20245686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Once we have the</a:t>
            </a:r>
            <a:r>
              <a:rPr lang="en-US" baseline="0" dirty="0" smtClean="0"/>
              <a:t> flow at every pixel, we can warp the source image to match the appearance of the reference…</a:t>
            </a:r>
          </a:p>
          <a:p>
            <a:r>
              <a:rPr lang="en-US" baseline="0" dirty="0" smtClean="0"/>
              <a:t>Here is a pair of images</a:t>
            </a:r>
          </a:p>
          <a:p>
            <a:r>
              <a:rPr lang="en-US" baseline="0" dirty="0" smtClean="0"/>
              <a:t>&lt;FLIP BACK AN FORTH&gt;</a:t>
            </a:r>
          </a:p>
          <a:p>
            <a:r>
              <a:rPr lang="en-US" baseline="0" dirty="0" smtClean="0"/>
              <a:t>You can see that there is a fairly large displacement, for a burst of images.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35</a:t>
            </a:fld>
            <a:endParaRPr lang="en-US" dirty="0"/>
          </a:p>
        </p:txBody>
      </p:sp>
    </p:spTree>
    <p:extLst>
      <p:ext uri="{BB962C8B-B14F-4D97-AF65-F5344CB8AC3E}">
        <p14:creationId xmlns:p14="http://schemas.microsoft.com/office/powerpoint/2010/main" val="17238298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Once we have the</a:t>
            </a:r>
            <a:r>
              <a:rPr lang="en-US" baseline="0" dirty="0" smtClean="0"/>
              <a:t> flow at every pixel, we can warp the source image to match the appearance of the reference…</a:t>
            </a:r>
          </a:p>
          <a:p>
            <a:r>
              <a:rPr lang="en-US" baseline="0" dirty="0" smtClean="0"/>
              <a:t>Here is a pair of images</a:t>
            </a:r>
          </a:p>
          <a:p>
            <a:r>
              <a:rPr lang="en-US" baseline="0" dirty="0" smtClean="0"/>
              <a:t>&lt;FLIP BACK AN FORTH&gt;</a:t>
            </a:r>
          </a:p>
          <a:p>
            <a:r>
              <a:rPr lang="en-US" baseline="0" dirty="0" smtClean="0"/>
              <a:t>You can see that there is a fairly large displacement, for a burst of images.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36</a:t>
            </a:fld>
            <a:endParaRPr lang="en-US" dirty="0"/>
          </a:p>
        </p:txBody>
      </p:sp>
    </p:spTree>
    <p:extLst>
      <p:ext uri="{BB962C8B-B14F-4D97-AF65-F5344CB8AC3E}">
        <p14:creationId xmlns:p14="http://schemas.microsoft.com/office/powerpoint/2010/main" val="2973705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this is the result after propagating the flow</a:t>
            </a:r>
            <a:r>
              <a:rPr lang="en-US" baseline="0" dirty="0" smtClean="0"/>
              <a:t> and warping…</a:t>
            </a:r>
            <a:endParaRPr lang="en-US" dirty="0" smtClean="0"/>
          </a:p>
          <a:p>
            <a:r>
              <a:rPr lang="en-US" baseline="0" dirty="0" smtClean="0"/>
              <a:t>&lt;FLIP BACK AN FORTH&gt;</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37</a:t>
            </a:fld>
            <a:endParaRPr lang="en-US" dirty="0"/>
          </a:p>
        </p:txBody>
      </p:sp>
    </p:spTree>
    <p:extLst>
      <p:ext uri="{BB962C8B-B14F-4D97-AF65-F5344CB8AC3E}">
        <p14:creationId xmlns:p14="http://schemas.microsoft.com/office/powerpoint/2010/main" val="16551767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this is the result after propagating the flow</a:t>
            </a:r>
            <a:r>
              <a:rPr lang="en-US" baseline="0" dirty="0" smtClean="0"/>
              <a:t> and warping…</a:t>
            </a:r>
            <a:endParaRPr lang="en-US" dirty="0" smtClean="0"/>
          </a:p>
          <a:p>
            <a:r>
              <a:rPr lang="en-US" baseline="0" dirty="0" smtClean="0"/>
              <a:t>&lt;FLIP BACK AN FORTH&gt;</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38</a:t>
            </a:fld>
            <a:endParaRPr lang="en-US" dirty="0"/>
          </a:p>
        </p:txBody>
      </p:sp>
    </p:spTree>
    <p:extLst>
      <p:ext uri="{BB962C8B-B14F-4D97-AF65-F5344CB8AC3E}">
        <p14:creationId xmlns:p14="http://schemas.microsoft.com/office/powerpoint/2010/main" val="35722977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The</a:t>
            </a:r>
            <a:r>
              <a:rPr lang="en-US" baseline="0" dirty="0" smtClean="0"/>
              <a:t> registration is pretty good, but actually this is a failure </a:t>
            </a:r>
            <a:r>
              <a:rPr lang="en-US" baseline="0" dirty="0" smtClean="0"/>
              <a:t>case for </a:t>
            </a:r>
            <a:r>
              <a:rPr lang="en-US" baseline="0" smtClean="0"/>
              <a:t>our algorithm, </a:t>
            </a:r>
            <a:r>
              <a:rPr lang="en-US" baseline="0" dirty="0" smtClean="0"/>
              <a:t>as you can see if you look carefully at these regions</a:t>
            </a:r>
          </a:p>
          <a:p>
            <a:r>
              <a:rPr lang="en-US" baseline="0" dirty="0" smtClean="0"/>
              <a:t>&lt;CLICK&gt;</a:t>
            </a:r>
          </a:p>
          <a:p>
            <a:r>
              <a:rPr lang="en-US" baseline="0" dirty="0" smtClean="0"/>
              <a:t>We account for these cases with the last step of our algorithm, which is an error-tolerant version of the Exposure fusion algorithm by </a:t>
            </a:r>
            <a:r>
              <a:rPr lang="en-US" baseline="0" dirty="0" err="1" smtClean="0"/>
              <a:t>Mertens</a:t>
            </a:r>
            <a:r>
              <a:rPr lang="en-US" baseline="0" dirty="0" smtClean="0"/>
              <a:t> et al.</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39</a:t>
            </a:fld>
            <a:endParaRPr lang="en-US" dirty="0"/>
          </a:p>
        </p:txBody>
      </p:sp>
    </p:spTree>
    <p:extLst>
      <p:ext uri="{BB962C8B-B14F-4D97-AF65-F5344CB8AC3E}">
        <p14:creationId xmlns:p14="http://schemas.microsoft.com/office/powerpoint/2010/main" val="2961144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I</a:t>
            </a:r>
            <a:r>
              <a:rPr lang="en-US" baseline="0" dirty="0" smtClean="0"/>
              <a:t>t’s important to remember that our visual system is extremely advanced; its many adaptation mechanisms, distributed from the actual photoreceptors in our eyes, all the way through our visual pathways, allow us to perceive a starlit sky as well as the flash of a camera, despite the fact that one is 14 orders of magnitude larger than the other.</a:t>
            </a:r>
          </a:p>
          <a:p>
            <a:endParaRPr lang="en-US" baseline="0" dirty="0" smtClean="0"/>
          </a:p>
          <a:p>
            <a:r>
              <a:rPr lang="en-US" baseline="0" dirty="0" smtClean="0"/>
              <a:t>The DR a standard camera can capture is very limited, but we can simulate adaptation,</a:t>
            </a:r>
          </a:p>
          <a:p>
            <a:r>
              <a:rPr lang="en-US" baseline="0" dirty="0" smtClean="0"/>
              <a:t>&lt;CLICK&gt;</a:t>
            </a:r>
          </a:p>
          <a:p>
            <a:r>
              <a:rPr lang="en-US" baseline="0" dirty="0" smtClean="0"/>
              <a:t>by taking multiple shots of the same scene with different exposure times.</a:t>
            </a:r>
          </a:p>
          <a:p>
            <a:endParaRPr lang="en-US" baseline="0" dirty="0" smtClean="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a:t>
            </a:fld>
            <a:endParaRPr lang="en-US" dirty="0"/>
          </a:p>
        </p:txBody>
      </p:sp>
    </p:spTree>
    <p:extLst>
      <p:ext uri="{BB962C8B-B14F-4D97-AF65-F5344CB8AC3E}">
        <p14:creationId xmlns:p14="http://schemas.microsoft.com/office/powerpoint/2010/main" val="27084893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Specifically the original exposure fusion algorithm</a:t>
            </a:r>
            <a:r>
              <a:rPr lang="en-US" baseline="0" dirty="0" smtClean="0"/>
              <a:t> combines the images by using three weights and a pyramidal scheme. The weights account for color saturation, contrast, and correct exposure.</a:t>
            </a:r>
          </a:p>
          <a:p>
            <a:r>
              <a:rPr lang="en-US" baseline="0" dirty="0" smtClean="0"/>
              <a:t>&lt;CLICK&gt;</a:t>
            </a:r>
          </a:p>
          <a:p>
            <a:r>
              <a:rPr lang="en-US" baseline="0" dirty="0" smtClean="0"/>
              <a:t>We add a fourth weight to account for the local quality of the registration. Because we want something robust to changes in exposure and easy to compute we use the structural similarity index, SSIM.</a:t>
            </a:r>
          </a:p>
          <a:p>
            <a:r>
              <a:rPr lang="en-US" baseline="0" dirty="0" smtClean="0"/>
              <a:t>Note that SSIM essentially requires computing five Gaussians on the image, which can be done in an extremely efficient way on GPU.</a:t>
            </a:r>
          </a:p>
          <a:p>
            <a:r>
              <a:rPr lang="en-US" baseline="0" dirty="0" smtClean="0"/>
              <a:t>&lt;CLICK&gt;</a:t>
            </a:r>
          </a:p>
          <a:p>
            <a:r>
              <a:rPr lang="en-US" baseline="0" dirty="0" smtClean="0"/>
              <a:t>Now those artifacts are gone.</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40</a:t>
            </a:fld>
            <a:endParaRPr lang="en-US" dirty="0"/>
          </a:p>
        </p:txBody>
      </p:sp>
    </p:spTree>
    <p:extLst>
      <p:ext uri="{BB962C8B-B14F-4D97-AF65-F5344CB8AC3E}">
        <p14:creationId xmlns:p14="http://schemas.microsoft.com/office/powerpoint/2010/main" val="294045363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a:t>
            </a:r>
            <a:r>
              <a:rPr lang="en-US" baseline="0" dirty="0" smtClean="0"/>
              <a:t> that I’ve given you an overview of our system let me convince you that it actually is very efficient and produces good quality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41</a:t>
            </a:fld>
            <a:endParaRPr lang="en-US" dirty="0"/>
          </a:p>
        </p:txBody>
      </p:sp>
    </p:spTree>
    <p:extLst>
      <p:ext uri="{BB962C8B-B14F-4D97-AF65-F5344CB8AC3E}">
        <p14:creationId xmlns:p14="http://schemas.microsoft.com/office/powerpoint/2010/main" val="28630129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This</a:t>
            </a:r>
            <a:r>
              <a:rPr lang="en-US" baseline="0" dirty="0" smtClean="0"/>
              <a:t> is a break down of the timings for a pair of 5MP images. </a:t>
            </a:r>
            <a:r>
              <a:rPr lang="en-US" dirty="0" smtClean="0"/>
              <a:t>Remember that those “high-quality methods” took </a:t>
            </a:r>
            <a:r>
              <a:rPr lang="en-US" baseline="0" dirty="0" smtClean="0"/>
              <a:t> minutes on much smaller images, and note that we take less than 700ms on a mobile device! Granted it’s a powerful NVIDIA tablet, but it’s still a mobile device! </a:t>
            </a:r>
            <a:r>
              <a:rPr lang="en-US" baseline="0" dirty="0" smtClean="0">
                <a:sym typeface="Wingdings" panose="05000000000000000000" pitchFamily="2" charset="2"/>
              </a:rPr>
              <a: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42</a:t>
            </a:fld>
            <a:endParaRPr lang="en-US" dirty="0"/>
          </a:p>
        </p:txBody>
      </p:sp>
    </p:spTree>
    <p:extLst>
      <p:ext uri="{BB962C8B-B14F-4D97-AF65-F5344CB8AC3E}">
        <p14:creationId xmlns:p14="http://schemas.microsoft.com/office/powerpoint/2010/main" val="40106021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In fact, going back to the taxonom</a:t>
            </a:r>
            <a:r>
              <a:rPr lang="en-US" baseline="0" dirty="0" smtClean="0"/>
              <a:t>y I showed before, we can compare with the “best” and the “fastest” methods.</a:t>
            </a:r>
          </a:p>
          <a:p>
            <a:r>
              <a:rPr lang="en-US" baseline="0" dirty="0" smtClean="0"/>
              <a:t>&lt;CLICK&gt;</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43</a:t>
            </a:fld>
            <a:endParaRPr lang="en-US" dirty="0"/>
          </a:p>
        </p:txBody>
      </p:sp>
    </p:spTree>
    <p:extLst>
      <p:ext uri="{BB962C8B-B14F-4D97-AF65-F5344CB8AC3E}">
        <p14:creationId xmlns:p14="http://schemas.microsoft.com/office/powerpoint/2010/main" val="1654239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a:t>
            </a:r>
            <a:r>
              <a:rPr lang="en-US" baseline="0" dirty="0" smtClean="0"/>
              <a:t> here, for a pair of VGA images, we can see that our algorithm is several times faster than the competitors.</a:t>
            </a:r>
          </a:p>
          <a:p>
            <a:endParaRPr lang="en-US" baseline="0" dirty="0" smtClean="0"/>
          </a:p>
          <a:p>
            <a:r>
              <a:rPr lang="en-US" baseline="0" dirty="0" smtClean="0"/>
              <a:t>More importantly, if we use larger images,</a:t>
            </a:r>
          </a:p>
          <a:p>
            <a:endParaRPr lang="en-US" baseline="0" dirty="0" smtClean="0"/>
          </a:p>
          <a:p>
            <a:r>
              <a:rPr lang="en-US" baseline="0" dirty="0" smtClean="0"/>
              <a:t>&lt;CLICK&gt;</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44</a:t>
            </a:fld>
            <a:endParaRPr lang="en-US" dirty="0"/>
          </a:p>
        </p:txBody>
      </p:sp>
    </p:spTree>
    <p:extLst>
      <p:ext uri="{BB962C8B-B14F-4D97-AF65-F5344CB8AC3E}">
        <p14:creationId xmlns:p14="http://schemas.microsoft.com/office/powerpoint/2010/main" val="22718328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We can’t even compare against Sen et al. or Hu</a:t>
            </a:r>
            <a:r>
              <a:rPr lang="en-US" baseline="0" dirty="0" smtClean="0"/>
              <a:t> et al. and the comparison against </a:t>
            </a:r>
            <a:r>
              <a:rPr lang="en-US" baseline="0" dirty="0" err="1" smtClean="0"/>
              <a:t>Bao</a:t>
            </a:r>
            <a:r>
              <a:rPr lang="en-US" baseline="0" dirty="0" smtClean="0"/>
              <a:t> et al.. Shows an 11x speedup.</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45</a:t>
            </a:fld>
            <a:endParaRPr lang="en-US" dirty="0"/>
          </a:p>
        </p:txBody>
      </p:sp>
    </p:spTree>
    <p:extLst>
      <p:ext uri="{BB962C8B-B14F-4D97-AF65-F5344CB8AC3E}">
        <p14:creationId xmlns:p14="http://schemas.microsoft.com/office/powerpoint/2010/main" val="40655440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Bu</a:t>
            </a:r>
            <a:r>
              <a:rPr lang="en-US" baseline="0" dirty="0" smtClean="0"/>
              <a:t>t what about visual quality?</a:t>
            </a:r>
          </a:p>
          <a:p>
            <a:endParaRPr lang="en-US" baseline="0" dirty="0" smtClean="0"/>
          </a:p>
          <a:p>
            <a:r>
              <a:rPr lang="en-US" dirty="0" smtClean="0"/>
              <a:t>We</a:t>
            </a:r>
            <a:r>
              <a:rPr lang="en-US" baseline="0" dirty="0" smtClean="0"/>
              <a:t> saw that our method works as well or better than the method by </a:t>
            </a:r>
            <a:r>
              <a:rPr lang="en-US" baseline="0" dirty="0" err="1" smtClean="0"/>
              <a:t>Bao</a:t>
            </a:r>
            <a:r>
              <a:rPr lang="en-US" baseline="0" dirty="0" smtClean="0"/>
              <a:t> et al.’s as you can appreciate from the artifacts in the warped source produced by their method!</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46</a:t>
            </a:fld>
            <a:endParaRPr lang="en-US" dirty="0"/>
          </a:p>
        </p:txBody>
      </p:sp>
    </p:spTree>
    <p:extLst>
      <p:ext uri="{BB962C8B-B14F-4D97-AF65-F5344CB8AC3E}">
        <p14:creationId xmlns:p14="http://schemas.microsoft.com/office/powerpoint/2010/main" val="11325259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48</a:t>
            </a:fld>
            <a:endParaRPr lang="en-US" dirty="0"/>
          </a:p>
        </p:txBody>
      </p:sp>
    </p:spTree>
    <p:extLst>
      <p:ext uri="{BB962C8B-B14F-4D97-AF65-F5344CB8AC3E}">
        <p14:creationId xmlns:p14="http://schemas.microsoft.com/office/powerpoint/2010/main" val="38676932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49</a:t>
            </a:fld>
            <a:endParaRPr lang="en-US" dirty="0"/>
          </a:p>
        </p:txBody>
      </p:sp>
    </p:spTree>
    <p:extLst>
      <p:ext uri="{BB962C8B-B14F-4D97-AF65-F5344CB8AC3E}">
        <p14:creationId xmlns:p14="http://schemas.microsoft.com/office/powerpoint/2010/main" val="28330180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50</a:t>
            </a:fld>
            <a:endParaRPr lang="en-US" dirty="0"/>
          </a:p>
        </p:txBody>
      </p:sp>
    </p:spTree>
    <p:extLst>
      <p:ext uri="{BB962C8B-B14F-4D97-AF65-F5344CB8AC3E}">
        <p14:creationId xmlns:p14="http://schemas.microsoft.com/office/powerpoint/2010/main" val="8149740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baseline="0" dirty="0" smtClean="0"/>
              <a:t>In fact, this is exactly how I captured the image I showed before</a:t>
            </a:r>
          </a:p>
          <a:p>
            <a:endParaRPr lang="en-US" baseline="0" dirty="0" smtClean="0"/>
          </a:p>
          <a:p>
            <a:r>
              <a:rPr lang="en-US" baseline="0" dirty="0" smtClean="0"/>
              <a:t>In order to merge differently exposed images, however, our stack needs to be aligned at the pixel level. Simply put, pixel </a:t>
            </a:r>
            <a:r>
              <a:rPr lang="en-US" baseline="0" dirty="0" err="1" smtClean="0"/>
              <a:t>i,j</a:t>
            </a:r>
            <a:r>
              <a:rPr lang="en-US" baseline="0" dirty="0" smtClean="0"/>
              <a:t> in one image in the stack must “see” the same part of the scene across the whole stack.</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5</a:t>
            </a:fld>
            <a:endParaRPr lang="en-US" dirty="0"/>
          </a:p>
        </p:txBody>
      </p:sp>
    </p:spTree>
    <p:extLst>
      <p:ext uri="{BB962C8B-B14F-4D97-AF65-F5344CB8AC3E}">
        <p14:creationId xmlns:p14="http://schemas.microsoft.com/office/powerpoint/2010/main" val="20161740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51</a:t>
            </a:fld>
            <a:endParaRPr lang="en-US" dirty="0"/>
          </a:p>
        </p:txBody>
      </p:sp>
    </p:spTree>
    <p:extLst>
      <p:ext uri="{BB962C8B-B14F-4D97-AF65-F5344CB8AC3E}">
        <p14:creationId xmlns:p14="http://schemas.microsoft.com/office/powerpoint/2010/main" val="36683124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52</a:t>
            </a:fld>
            <a:endParaRPr lang="en-US" dirty="0"/>
          </a:p>
        </p:txBody>
      </p:sp>
    </p:spTree>
    <p:extLst>
      <p:ext uri="{BB962C8B-B14F-4D97-AF65-F5344CB8AC3E}">
        <p14:creationId xmlns:p14="http://schemas.microsoft.com/office/powerpoint/2010/main" val="14150445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now I will take questions</a:t>
            </a:r>
            <a:r>
              <a:rPr lang="en-US" baseline="0" dirty="0" smtClean="0"/>
              <a:t> while I show some more results…</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53</a:t>
            </a:fld>
            <a:endParaRPr lang="en-US" dirty="0"/>
          </a:p>
        </p:txBody>
      </p:sp>
    </p:spTree>
    <p:extLst>
      <p:ext uri="{BB962C8B-B14F-4D97-AF65-F5344CB8AC3E}">
        <p14:creationId xmlns:p14="http://schemas.microsoft.com/office/powerpoint/2010/main" val="19083724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it-IT" dirty="0" smtClean="0"/>
              <a:t>To explain</a:t>
            </a:r>
            <a:r>
              <a:rPr lang="it-IT" baseline="0" dirty="0" smtClean="0"/>
              <a:t> to you what happens when this assumption is violated, here is a stack </a:t>
            </a:r>
            <a:r>
              <a:rPr lang="it-IT" dirty="0" smtClean="0"/>
              <a:t>I captured.</a:t>
            </a:r>
          </a:p>
          <a:p>
            <a:endParaRPr lang="it-IT" dirty="0" smtClean="0"/>
          </a:p>
          <a:p>
            <a:r>
              <a:rPr lang="it-IT" dirty="0" smtClean="0"/>
              <a:t>I wanted</a:t>
            </a:r>
            <a:r>
              <a:rPr lang="it-IT" baseline="0" dirty="0" smtClean="0"/>
              <a:t> to take an HDR picture of my friend, but </a:t>
            </a:r>
            <a:r>
              <a:rPr lang="it-IT" dirty="0" smtClean="0"/>
              <a:t>I </a:t>
            </a:r>
            <a:r>
              <a:rPr lang="it-IT" baseline="0" dirty="0" smtClean="0"/>
              <a:t>was was taking too long...</a:t>
            </a:r>
          </a:p>
          <a:p>
            <a:r>
              <a:rPr lang="en-US" baseline="0" dirty="0" smtClean="0"/>
              <a:t>&lt;CLICK&gt;</a:t>
            </a:r>
          </a:p>
          <a:p>
            <a:r>
              <a:rPr lang="en-US" baseline="0" dirty="0" smtClean="0"/>
              <a:t>&lt;CLICK&gt; </a:t>
            </a:r>
          </a:p>
          <a:p>
            <a:r>
              <a:rPr lang="it-IT" baseline="0" dirty="0" smtClean="0"/>
              <a:t>So my friend got impatient and started moving...</a:t>
            </a:r>
          </a:p>
          <a:p>
            <a:r>
              <a:rPr lang="en-US" baseline="0" dirty="0" smtClean="0"/>
              <a:t>&lt;CLICK&gt;…</a:t>
            </a:r>
          </a:p>
          <a:p>
            <a:r>
              <a:rPr lang="en-US" baseline="0" dirty="0" smtClean="0"/>
              <a:t>and other things happened as well…</a:t>
            </a:r>
          </a:p>
          <a:p>
            <a:r>
              <a:rPr lang="en-US" baseline="0" dirty="0" smtClean="0"/>
              <a:t>&lt;CLICK&gt; </a:t>
            </a:r>
          </a:p>
          <a:p>
            <a:r>
              <a:rPr lang="it-IT" dirty="0" smtClean="0"/>
              <a:t>...</a:t>
            </a:r>
            <a:r>
              <a:rPr lang="it-IT" baseline="0" dirty="0" smtClean="0"/>
              <a:t> aaaaand now you get artifacts in your final picture</a:t>
            </a:r>
          </a:p>
          <a:p>
            <a:endParaRPr lang="en-US" dirty="0" smtClean="0"/>
          </a:p>
          <a:p>
            <a:r>
              <a:rPr lang="en-US" dirty="0" smtClean="0"/>
              <a:t>So</a:t>
            </a:r>
            <a:r>
              <a:rPr lang="en-US" baseline="0" dirty="0" smtClean="0"/>
              <a:t> registration, which is the process of aligning pixels in the different images, is really important. If we are not able to compensate for the displacement between images, we may introduce stronger artifacts than saturation or under-exposure.</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6</a:t>
            </a:fld>
            <a:endParaRPr lang="en-US" dirty="0"/>
          </a:p>
        </p:txBody>
      </p:sp>
    </p:spTree>
    <p:extLst>
      <p:ext uri="{BB962C8B-B14F-4D97-AF65-F5344CB8AC3E}">
        <p14:creationId xmlns:p14="http://schemas.microsoft.com/office/powerpoint/2010/main" val="36099727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And indeed a lot of methods were proposed to address this</a:t>
            </a:r>
            <a:r>
              <a:rPr lang="en-US" baseline="0" dirty="0" smtClean="0"/>
              <a:t> problem</a:t>
            </a:r>
            <a:r>
              <a:rPr lang="en-US" dirty="0" smtClean="0"/>
              <a:t>.</a:t>
            </a:r>
          </a:p>
          <a:p>
            <a:endParaRPr lang="en-US" dirty="0" smtClean="0"/>
          </a:p>
          <a:p>
            <a:r>
              <a:rPr lang="en-US" dirty="0" smtClean="0"/>
              <a:t>There are extremely fast methods</a:t>
            </a:r>
            <a:r>
              <a:rPr lang="en-US" baseline="0" dirty="0" smtClean="0"/>
              <a:t> that don’t quite solve all the problems, and methods that work extremely well even in the presence of arbitrarily large displacements. But this comes at the cost of </a:t>
            </a:r>
            <a:r>
              <a:rPr lang="en-US" dirty="0" smtClean="0"/>
              <a:t>minutes on desktops for small images.</a:t>
            </a:r>
          </a:p>
          <a:p>
            <a:endParaRPr lang="en-US" dirty="0" smtClean="0"/>
          </a:p>
          <a:p>
            <a:r>
              <a:rPr lang="en-US" dirty="0" smtClean="0"/>
              <a:t>What I am going to show you today, is a method that</a:t>
            </a:r>
            <a:r>
              <a:rPr lang="en-US" baseline="0" dirty="0" smtClean="0"/>
              <a:t> works as well as the best methods &lt;CLICK&gt; but is as fast as the fastest methods.</a:t>
            </a:r>
            <a:endParaRPr lang="en-US" dirty="0" smtClean="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7</a:t>
            </a:fld>
            <a:endParaRPr lang="en-US" dirty="0"/>
          </a:p>
        </p:txBody>
      </p:sp>
    </p:spTree>
    <p:extLst>
      <p:ext uri="{BB962C8B-B14F-4D97-AF65-F5344CB8AC3E}">
        <p14:creationId xmlns:p14="http://schemas.microsoft.com/office/powerpoint/2010/main" val="27198529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r>
              <a:rPr lang="en-US" dirty="0" smtClean="0"/>
              <a:t>To</a:t>
            </a:r>
            <a:r>
              <a:rPr lang="en-US" baseline="0" dirty="0" smtClean="0"/>
              <a:t> achieve this, we propose a…</a:t>
            </a:r>
            <a:endParaRPr lang="en-US" dirty="0"/>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8</a:t>
            </a:fld>
            <a:endParaRPr lang="en-US" dirty="0"/>
          </a:p>
        </p:txBody>
      </p:sp>
    </p:spTree>
    <p:extLst>
      <p:ext uri="{BB962C8B-B14F-4D97-AF65-F5344CB8AC3E}">
        <p14:creationId xmlns:p14="http://schemas.microsoft.com/office/powerpoint/2010/main" val="787101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normAutofit/>
          </a:bodyPr>
          <a:lstStyle/>
          <a:p>
            <a:r>
              <a:rPr lang="en-US" dirty="0" smtClean="0"/>
              <a:t>Let’s dive into our</a:t>
            </a:r>
            <a:r>
              <a:rPr lang="en-US" baseline="0" dirty="0" smtClean="0"/>
              <a:t> algorithm. We start from two of the images in the stack: a reference and a source. Our final goal will be to non-rigidly warp the source so that it looks geometrically identical to the reference, but with its original exposure level.</a:t>
            </a:r>
          </a:p>
          <a:p>
            <a:endParaRPr lang="en-US" dirty="0" smtClean="0"/>
          </a:p>
          <a:p>
            <a:r>
              <a:rPr lang="en-US" dirty="0" smtClean="0"/>
              <a:t>The first step</a:t>
            </a:r>
            <a:r>
              <a:rPr lang="en-US" baseline="0" dirty="0" smtClean="0"/>
              <a:t> of our algorithm is to find reliable matches between the two images, and of course we want this to be extremely fast and robust in the presence of exposure changes. The standard way of doing this is to find salient features in both images </a:t>
            </a:r>
          </a:p>
          <a:p>
            <a:endParaRPr lang="en-US" baseline="0" dirty="0" smtClean="0"/>
          </a:p>
          <a:p>
            <a:r>
              <a:rPr lang="en-US" baseline="0" dirty="0" smtClean="0"/>
              <a:t>&lt;CLICK&gt;</a:t>
            </a:r>
          </a:p>
          <a:p>
            <a:endParaRPr lang="en-US" baseline="0" dirty="0" smtClean="0"/>
          </a:p>
          <a:p>
            <a:r>
              <a:rPr lang="en-US" baseline="0" dirty="0" smtClean="0"/>
              <a:t>and match them.</a:t>
            </a:r>
          </a:p>
          <a:p>
            <a:endParaRPr lang="en-US" baseline="0" dirty="0" smtClean="0"/>
          </a:p>
          <a:p>
            <a:r>
              <a:rPr lang="en-US" baseline="0" dirty="0" smtClean="0"/>
              <a:t>&lt;CLICK&gt;</a:t>
            </a:r>
          </a:p>
          <a:p>
            <a:endParaRPr lang="en-US" baseline="0" dirty="0" smtClean="0"/>
          </a:p>
          <a:p>
            <a:r>
              <a:rPr lang="en-US" baseline="0" dirty="0" smtClean="0"/>
              <a:t>Having matches, is equivalent to having the flow at those locations, which in turn means that we can warp the images to each other.</a:t>
            </a:r>
          </a:p>
          <a:p>
            <a:endParaRPr lang="en-US" baseline="0" dirty="0" smtClean="0"/>
          </a:p>
          <a:p>
            <a:r>
              <a:rPr lang="en-US" baseline="0" dirty="0" smtClean="0"/>
              <a:t>We take a different route: we only look for features in the reference image.</a:t>
            </a:r>
          </a:p>
        </p:txBody>
      </p:sp>
      <p:sp>
        <p:nvSpPr>
          <p:cNvPr id="4" name="Slide Number Placeholder 3"/>
          <p:cNvSpPr>
            <a:spLocks noGrp="1"/>
          </p:cNvSpPr>
          <p:nvPr>
            <p:ph type="sldNum" sz="quarter" idx="10"/>
          </p:nvPr>
        </p:nvSpPr>
        <p:spPr/>
        <p:txBody>
          <a:bodyPr/>
          <a:lstStyle/>
          <a:p>
            <a:pPr>
              <a:defRPr/>
            </a:pPr>
            <a:fld id="{E02D639A-AF38-4D9A-897E-57859A70BDEB}" type="slidenum">
              <a:rPr lang="en-US" smtClean="0"/>
              <a:pPr>
                <a:defRPr/>
              </a:pPr>
              <a:t>9</a:t>
            </a:fld>
            <a:endParaRPr lang="en-US" dirty="0"/>
          </a:p>
        </p:txBody>
      </p:sp>
    </p:spTree>
    <p:extLst>
      <p:ext uri="{BB962C8B-B14F-4D97-AF65-F5344CB8AC3E}">
        <p14:creationId xmlns:p14="http://schemas.microsoft.com/office/powerpoint/2010/main" val="19350618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 Images">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a:ext>
            </a:extLst>
          </a:blip>
          <a:srcRect l="15408" r="5652"/>
          <a:stretch/>
        </p:blipFill>
        <p:spPr>
          <a:xfrm>
            <a:off x="-7374" y="0"/>
            <a:ext cx="8236974" cy="6172200"/>
          </a:xfrm>
          <a:prstGeom prst="rect">
            <a:avLst/>
          </a:prstGeom>
        </p:spPr>
      </p:pic>
      <p:grpSp>
        <p:nvGrpSpPr>
          <p:cNvPr id="1734" name="Group 1733"/>
          <p:cNvGrpSpPr/>
          <p:nvPr userDrawn="1"/>
        </p:nvGrpSpPr>
        <p:grpSpPr>
          <a:xfrm>
            <a:off x="508119" y="413925"/>
            <a:ext cx="3267468" cy="582700"/>
            <a:chOff x="1346200" y="-720726"/>
            <a:chExt cx="2990850" cy="552450"/>
          </a:xfrm>
        </p:grpSpPr>
        <p:sp>
          <p:nvSpPr>
            <p:cNvPr id="1735" name="Freeform 1734"/>
            <p:cNvSpPr>
              <a:spLocks noEditPoints="1"/>
            </p:cNvSpPr>
            <p:nvPr userDrawn="1"/>
          </p:nvSpPr>
          <p:spPr bwMode="auto">
            <a:xfrm>
              <a:off x="4270375" y="-306388"/>
              <a:ext cx="66675" cy="65088"/>
            </a:xfrm>
            <a:custGeom>
              <a:avLst/>
              <a:gdLst>
                <a:gd name="T0" fmla="*/ 36 w 87"/>
                <a:gd name="T1" fmla="*/ 37 h 83"/>
                <a:gd name="T2" fmla="*/ 36 w 87"/>
                <a:gd name="T3" fmla="*/ 26 h 83"/>
                <a:gd name="T4" fmla="*/ 43 w 87"/>
                <a:gd name="T5" fmla="*/ 26 h 83"/>
                <a:gd name="T6" fmla="*/ 52 w 87"/>
                <a:gd name="T7" fmla="*/ 31 h 83"/>
                <a:gd name="T8" fmla="*/ 45 w 87"/>
                <a:gd name="T9" fmla="*/ 37 h 83"/>
                <a:gd name="T10" fmla="*/ 36 w 87"/>
                <a:gd name="T11" fmla="*/ 37 h 83"/>
                <a:gd name="T12" fmla="*/ 36 w 87"/>
                <a:gd name="T13" fmla="*/ 45 h 83"/>
                <a:gd name="T14" fmla="*/ 41 w 87"/>
                <a:gd name="T15" fmla="*/ 45 h 83"/>
                <a:gd name="T16" fmla="*/ 52 w 87"/>
                <a:gd name="T17" fmla="*/ 63 h 83"/>
                <a:gd name="T18" fmla="*/ 63 w 87"/>
                <a:gd name="T19" fmla="*/ 63 h 83"/>
                <a:gd name="T20" fmla="*/ 52 w 87"/>
                <a:gd name="T21" fmla="*/ 44 h 83"/>
                <a:gd name="T22" fmla="*/ 63 w 87"/>
                <a:gd name="T23" fmla="*/ 32 h 83"/>
                <a:gd name="T24" fmla="*/ 44 w 87"/>
                <a:gd name="T25" fmla="*/ 19 h 83"/>
                <a:gd name="T26" fmla="*/ 26 w 87"/>
                <a:gd name="T27" fmla="*/ 19 h 83"/>
                <a:gd name="T28" fmla="*/ 26 w 87"/>
                <a:gd name="T29" fmla="*/ 63 h 83"/>
                <a:gd name="T30" fmla="*/ 36 w 87"/>
                <a:gd name="T31" fmla="*/ 63 h 83"/>
                <a:gd name="T32" fmla="*/ 36 w 87"/>
                <a:gd name="T33" fmla="*/ 45 h 83"/>
                <a:gd name="T34" fmla="*/ 87 w 87"/>
                <a:gd name="T35" fmla="*/ 41 h 83"/>
                <a:gd name="T36" fmla="*/ 44 w 87"/>
                <a:gd name="T37" fmla="*/ 0 h 83"/>
                <a:gd name="T38" fmla="*/ 0 w 87"/>
                <a:gd name="T39" fmla="*/ 41 h 83"/>
                <a:gd name="T40" fmla="*/ 44 w 87"/>
                <a:gd name="T41" fmla="*/ 83 h 83"/>
                <a:gd name="T42" fmla="*/ 87 w 87"/>
                <a:gd name="T43" fmla="*/ 41 h 83"/>
                <a:gd name="T44" fmla="*/ 74 w 87"/>
                <a:gd name="T45" fmla="*/ 41 h 83"/>
                <a:gd name="T46" fmla="*/ 44 w 87"/>
                <a:gd name="T47" fmla="*/ 73 h 83"/>
                <a:gd name="T48" fmla="*/ 44 w 87"/>
                <a:gd name="T49" fmla="*/ 73 h 83"/>
                <a:gd name="T50" fmla="*/ 13 w 87"/>
                <a:gd name="T51" fmla="*/ 41 h 83"/>
                <a:gd name="T52" fmla="*/ 44 w 87"/>
                <a:gd name="T53" fmla="*/ 9 h 83"/>
                <a:gd name="T54" fmla="*/ 74 w 87"/>
                <a:gd name="T5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83">
                  <a:moveTo>
                    <a:pt x="36" y="37"/>
                  </a:moveTo>
                  <a:cubicBezTo>
                    <a:pt x="36" y="26"/>
                    <a:pt x="36" y="26"/>
                    <a:pt x="36" y="26"/>
                  </a:cubicBezTo>
                  <a:cubicBezTo>
                    <a:pt x="43" y="26"/>
                    <a:pt x="43" y="26"/>
                    <a:pt x="43" y="26"/>
                  </a:cubicBezTo>
                  <a:cubicBezTo>
                    <a:pt x="47" y="26"/>
                    <a:pt x="52" y="27"/>
                    <a:pt x="52" y="31"/>
                  </a:cubicBezTo>
                  <a:cubicBezTo>
                    <a:pt x="52" y="36"/>
                    <a:pt x="50" y="37"/>
                    <a:pt x="45" y="37"/>
                  </a:cubicBezTo>
                  <a:cubicBezTo>
                    <a:pt x="36" y="37"/>
                    <a:pt x="36" y="37"/>
                    <a:pt x="36" y="37"/>
                  </a:cubicBezTo>
                  <a:moveTo>
                    <a:pt x="36" y="45"/>
                  </a:moveTo>
                  <a:cubicBezTo>
                    <a:pt x="41" y="45"/>
                    <a:pt x="41" y="45"/>
                    <a:pt x="41" y="45"/>
                  </a:cubicBezTo>
                  <a:cubicBezTo>
                    <a:pt x="52" y="63"/>
                    <a:pt x="52" y="63"/>
                    <a:pt x="52" y="63"/>
                  </a:cubicBezTo>
                  <a:cubicBezTo>
                    <a:pt x="63" y="63"/>
                    <a:pt x="63" y="63"/>
                    <a:pt x="63" y="63"/>
                  </a:cubicBezTo>
                  <a:cubicBezTo>
                    <a:pt x="52" y="44"/>
                    <a:pt x="52" y="44"/>
                    <a:pt x="52" y="44"/>
                  </a:cubicBezTo>
                  <a:cubicBezTo>
                    <a:pt x="58" y="43"/>
                    <a:pt x="63" y="41"/>
                    <a:pt x="63" y="32"/>
                  </a:cubicBezTo>
                  <a:cubicBezTo>
                    <a:pt x="63" y="22"/>
                    <a:pt x="56" y="19"/>
                    <a:pt x="44" y="19"/>
                  </a:cubicBezTo>
                  <a:cubicBezTo>
                    <a:pt x="26" y="19"/>
                    <a:pt x="26" y="19"/>
                    <a:pt x="26" y="19"/>
                  </a:cubicBezTo>
                  <a:cubicBezTo>
                    <a:pt x="26" y="63"/>
                    <a:pt x="26" y="63"/>
                    <a:pt x="26" y="63"/>
                  </a:cubicBezTo>
                  <a:cubicBezTo>
                    <a:pt x="36" y="63"/>
                    <a:pt x="36" y="63"/>
                    <a:pt x="36" y="63"/>
                  </a:cubicBezTo>
                  <a:cubicBezTo>
                    <a:pt x="36" y="45"/>
                    <a:pt x="36" y="45"/>
                    <a:pt x="36" y="45"/>
                  </a:cubicBezTo>
                  <a:moveTo>
                    <a:pt x="87" y="41"/>
                  </a:moveTo>
                  <a:cubicBezTo>
                    <a:pt x="87" y="15"/>
                    <a:pt x="66" y="0"/>
                    <a:pt x="44" y="0"/>
                  </a:cubicBezTo>
                  <a:cubicBezTo>
                    <a:pt x="21" y="0"/>
                    <a:pt x="0" y="15"/>
                    <a:pt x="0" y="41"/>
                  </a:cubicBezTo>
                  <a:cubicBezTo>
                    <a:pt x="0" y="67"/>
                    <a:pt x="21" y="83"/>
                    <a:pt x="44" y="83"/>
                  </a:cubicBezTo>
                  <a:cubicBezTo>
                    <a:pt x="66" y="83"/>
                    <a:pt x="87" y="67"/>
                    <a:pt x="87" y="41"/>
                  </a:cubicBezTo>
                  <a:moveTo>
                    <a:pt x="74" y="41"/>
                  </a:moveTo>
                  <a:cubicBezTo>
                    <a:pt x="74" y="60"/>
                    <a:pt x="60" y="73"/>
                    <a:pt x="44" y="73"/>
                  </a:cubicBezTo>
                  <a:cubicBezTo>
                    <a:pt x="44" y="73"/>
                    <a:pt x="44" y="73"/>
                    <a:pt x="44" y="73"/>
                  </a:cubicBezTo>
                  <a:cubicBezTo>
                    <a:pt x="26" y="73"/>
                    <a:pt x="13" y="60"/>
                    <a:pt x="13" y="41"/>
                  </a:cubicBezTo>
                  <a:cubicBezTo>
                    <a:pt x="13" y="22"/>
                    <a:pt x="26" y="9"/>
                    <a:pt x="44" y="9"/>
                  </a:cubicBezTo>
                  <a:cubicBezTo>
                    <a:pt x="60" y="9"/>
                    <a:pt x="74" y="22"/>
                    <a:pt x="74" y="4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36" name="Freeform 6"/>
            <p:cNvSpPr>
              <a:spLocks noEditPoints="1"/>
            </p:cNvSpPr>
            <p:nvPr userDrawn="1"/>
          </p:nvSpPr>
          <p:spPr bwMode="auto">
            <a:xfrm>
              <a:off x="2316163" y="-617538"/>
              <a:ext cx="1933575" cy="365125"/>
            </a:xfrm>
            <a:custGeom>
              <a:avLst/>
              <a:gdLst>
                <a:gd name="T0" fmla="*/ 1048 w 2520"/>
                <a:gd name="T1" fmla="*/ 0 h 472"/>
                <a:gd name="T2" fmla="*/ 1048 w 2520"/>
                <a:gd name="T3" fmla="*/ 472 h 472"/>
                <a:gd name="T4" fmla="*/ 1181 w 2520"/>
                <a:gd name="T5" fmla="*/ 472 h 472"/>
                <a:gd name="T6" fmla="*/ 1181 w 2520"/>
                <a:gd name="T7" fmla="*/ 0 h 472"/>
                <a:gd name="T8" fmla="*/ 1048 w 2520"/>
                <a:gd name="T9" fmla="*/ 0 h 472"/>
                <a:gd name="T10" fmla="*/ 0 w 2520"/>
                <a:gd name="T11" fmla="*/ 0 h 472"/>
                <a:gd name="T12" fmla="*/ 0 w 2520"/>
                <a:gd name="T13" fmla="*/ 472 h 472"/>
                <a:gd name="T14" fmla="*/ 134 w 2520"/>
                <a:gd name="T15" fmla="*/ 472 h 472"/>
                <a:gd name="T16" fmla="*/ 134 w 2520"/>
                <a:gd name="T17" fmla="*/ 105 h 472"/>
                <a:gd name="T18" fmla="*/ 239 w 2520"/>
                <a:gd name="T19" fmla="*/ 106 h 472"/>
                <a:gd name="T20" fmla="*/ 314 w 2520"/>
                <a:gd name="T21" fmla="*/ 132 h 472"/>
                <a:gd name="T22" fmla="*/ 344 w 2520"/>
                <a:gd name="T23" fmla="*/ 257 h 472"/>
                <a:gd name="T24" fmla="*/ 344 w 2520"/>
                <a:gd name="T25" fmla="*/ 472 h 472"/>
                <a:gd name="T26" fmla="*/ 474 w 2520"/>
                <a:gd name="T27" fmla="*/ 472 h 472"/>
                <a:gd name="T28" fmla="*/ 474 w 2520"/>
                <a:gd name="T29" fmla="*/ 211 h 472"/>
                <a:gd name="T30" fmla="*/ 239 w 2520"/>
                <a:gd name="T31" fmla="*/ 0 h 472"/>
                <a:gd name="T32" fmla="*/ 0 w 2520"/>
                <a:gd name="T33" fmla="*/ 0 h 472"/>
                <a:gd name="T34" fmla="*/ 1262 w 2520"/>
                <a:gd name="T35" fmla="*/ 0 h 472"/>
                <a:gd name="T36" fmla="*/ 1262 w 2520"/>
                <a:gd name="T37" fmla="*/ 472 h 472"/>
                <a:gd name="T38" fmla="*/ 1479 w 2520"/>
                <a:gd name="T39" fmla="*/ 472 h 472"/>
                <a:gd name="T40" fmla="*/ 1672 w 2520"/>
                <a:gd name="T41" fmla="*/ 410 h 472"/>
                <a:gd name="T42" fmla="*/ 1719 w 2520"/>
                <a:gd name="T43" fmla="*/ 242 h 472"/>
                <a:gd name="T44" fmla="*/ 1676 w 2520"/>
                <a:gd name="T45" fmla="*/ 79 h 472"/>
                <a:gd name="T46" fmla="*/ 1449 w 2520"/>
                <a:gd name="T47" fmla="*/ 0 h 472"/>
                <a:gd name="T48" fmla="*/ 1262 w 2520"/>
                <a:gd name="T49" fmla="*/ 0 h 472"/>
                <a:gd name="T50" fmla="*/ 1395 w 2520"/>
                <a:gd name="T51" fmla="*/ 103 h 472"/>
                <a:gd name="T52" fmla="*/ 1452 w 2520"/>
                <a:gd name="T53" fmla="*/ 103 h 472"/>
                <a:gd name="T54" fmla="*/ 1589 w 2520"/>
                <a:gd name="T55" fmla="*/ 237 h 472"/>
                <a:gd name="T56" fmla="*/ 1452 w 2520"/>
                <a:gd name="T57" fmla="*/ 372 h 472"/>
                <a:gd name="T58" fmla="*/ 1395 w 2520"/>
                <a:gd name="T59" fmla="*/ 372 h 472"/>
                <a:gd name="T60" fmla="*/ 1395 w 2520"/>
                <a:gd name="T61" fmla="*/ 103 h 472"/>
                <a:gd name="T62" fmla="*/ 856 w 2520"/>
                <a:gd name="T63" fmla="*/ 0 h 472"/>
                <a:gd name="T64" fmla="*/ 745 w 2520"/>
                <a:gd name="T65" fmla="*/ 374 h 472"/>
                <a:gd name="T66" fmla="*/ 638 w 2520"/>
                <a:gd name="T67" fmla="*/ 0 h 472"/>
                <a:gd name="T68" fmla="*/ 494 w 2520"/>
                <a:gd name="T69" fmla="*/ 0 h 472"/>
                <a:gd name="T70" fmla="*/ 646 w 2520"/>
                <a:gd name="T71" fmla="*/ 472 h 472"/>
                <a:gd name="T72" fmla="*/ 838 w 2520"/>
                <a:gd name="T73" fmla="*/ 472 h 472"/>
                <a:gd name="T74" fmla="*/ 992 w 2520"/>
                <a:gd name="T75" fmla="*/ 0 h 472"/>
                <a:gd name="T76" fmla="*/ 856 w 2520"/>
                <a:gd name="T77" fmla="*/ 0 h 472"/>
                <a:gd name="T78" fmla="*/ 1781 w 2520"/>
                <a:gd name="T79" fmla="*/ 472 h 472"/>
                <a:gd name="T80" fmla="*/ 1915 w 2520"/>
                <a:gd name="T81" fmla="*/ 472 h 472"/>
                <a:gd name="T82" fmla="*/ 1915 w 2520"/>
                <a:gd name="T83" fmla="*/ 0 h 472"/>
                <a:gd name="T84" fmla="*/ 1781 w 2520"/>
                <a:gd name="T85" fmla="*/ 0 h 472"/>
                <a:gd name="T86" fmla="*/ 1781 w 2520"/>
                <a:gd name="T87" fmla="*/ 472 h 472"/>
                <a:gd name="T88" fmla="*/ 2155 w 2520"/>
                <a:gd name="T89" fmla="*/ 1 h 472"/>
                <a:gd name="T90" fmla="*/ 1969 w 2520"/>
                <a:gd name="T91" fmla="*/ 472 h 472"/>
                <a:gd name="T92" fmla="*/ 2100 w 2520"/>
                <a:gd name="T93" fmla="*/ 472 h 472"/>
                <a:gd name="T94" fmla="*/ 2130 w 2520"/>
                <a:gd name="T95" fmla="*/ 389 h 472"/>
                <a:gd name="T96" fmla="*/ 2350 w 2520"/>
                <a:gd name="T97" fmla="*/ 389 h 472"/>
                <a:gd name="T98" fmla="*/ 2378 w 2520"/>
                <a:gd name="T99" fmla="*/ 472 h 472"/>
                <a:gd name="T100" fmla="*/ 2520 w 2520"/>
                <a:gd name="T101" fmla="*/ 472 h 472"/>
                <a:gd name="T102" fmla="*/ 2333 w 2520"/>
                <a:gd name="T103" fmla="*/ 1 h 472"/>
                <a:gd name="T104" fmla="*/ 2155 w 2520"/>
                <a:gd name="T105" fmla="*/ 1 h 472"/>
                <a:gd name="T106" fmla="*/ 2241 w 2520"/>
                <a:gd name="T107" fmla="*/ 87 h 472"/>
                <a:gd name="T108" fmla="*/ 2322 w 2520"/>
                <a:gd name="T109" fmla="*/ 307 h 472"/>
                <a:gd name="T110" fmla="*/ 2158 w 2520"/>
                <a:gd name="T111" fmla="*/ 307 h 472"/>
                <a:gd name="T112" fmla="*/ 2241 w 2520"/>
                <a:gd name="T113" fmla="*/ 8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0" h="472">
                  <a:moveTo>
                    <a:pt x="1048" y="0"/>
                  </a:moveTo>
                  <a:cubicBezTo>
                    <a:pt x="1048" y="472"/>
                    <a:pt x="1048" y="472"/>
                    <a:pt x="1048" y="472"/>
                  </a:cubicBezTo>
                  <a:cubicBezTo>
                    <a:pt x="1181" y="472"/>
                    <a:pt x="1181" y="472"/>
                    <a:pt x="1181" y="472"/>
                  </a:cubicBezTo>
                  <a:cubicBezTo>
                    <a:pt x="1181" y="0"/>
                    <a:pt x="1181" y="0"/>
                    <a:pt x="1181" y="0"/>
                  </a:cubicBezTo>
                  <a:lnTo>
                    <a:pt x="1048" y="0"/>
                  </a:lnTo>
                  <a:close/>
                  <a:moveTo>
                    <a:pt x="0" y="0"/>
                  </a:moveTo>
                  <a:cubicBezTo>
                    <a:pt x="0" y="472"/>
                    <a:pt x="0" y="472"/>
                    <a:pt x="0" y="472"/>
                  </a:cubicBezTo>
                  <a:cubicBezTo>
                    <a:pt x="134" y="472"/>
                    <a:pt x="134" y="472"/>
                    <a:pt x="134" y="472"/>
                  </a:cubicBezTo>
                  <a:cubicBezTo>
                    <a:pt x="134" y="105"/>
                    <a:pt x="134" y="105"/>
                    <a:pt x="134" y="105"/>
                  </a:cubicBezTo>
                  <a:cubicBezTo>
                    <a:pt x="239" y="106"/>
                    <a:pt x="239" y="106"/>
                    <a:pt x="239" y="106"/>
                  </a:cubicBezTo>
                  <a:cubicBezTo>
                    <a:pt x="273" y="106"/>
                    <a:pt x="297" y="114"/>
                    <a:pt x="314" y="132"/>
                  </a:cubicBezTo>
                  <a:cubicBezTo>
                    <a:pt x="335" y="154"/>
                    <a:pt x="344" y="191"/>
                    <a:pt x="344" y="257"/>
                  </a:cubicBezTo>
                  <a:cubicBezTo>
                    <a:pt x="344" y="472"/>
                    <a:pt x="344" y="472"/>
                    <a:pt x="344" y="472"/>
                  </a:cubicBezTo>
                  <a:cubicBezTo>
                    <a:pt x="474" y="472"/>
                    <a:pt x="474" y="472"/>
                    <a:pt x="474" y="472"/>
                  </a:cubicBezTo>
                  <a:cubicBezTo>
                    <a:pt x="474" y="211"/>
                    <a:pt x="474" y="211"/>
                    <a:pt x="474" y="211"/>
                  </a:cubicBezTo>
                  <a:cubicBezTo>
                    <a:pt x="474" y="25"/>
                    <a:pt x="355" y="0"/>
                    <a:pt x="239" y="0"/>
                  </a:cubicBezTo>
                  <a:lnTo>
                    <a:pt x="0" y="0"/>
                  </a:lnTo>
                  <a:close/>
                  <a:moveTo>
                    <a:pt x="1262" y="0"/>
                  </a:moveTo>
                  <a:cubicBezTo>
                    <a:pt x="1262" y="472"/>
                    <a:pt x="1262" y="472"/>
                    <a:pt x="1262" y="472"/>
                  </a:cubicBezTo>
                  <a:cubicBezTo>
                    <a:pt x="1479" y="472"/>
                    <a:pt x="1479" y="472"/>
                    <a:pt x="1479" y="472"/>
                  </a:cubicBezTo>
                  <a:cubicBezTo>
                    <a:pt x="1594" y="472"/>
                    <a:pt x="1631" y="453"/>
                    <a:pt x="1672" y="410"/>
                  </a:cubicBezTo>
                  <a:cubicBezTo>
                    <a:pt x="1701" y="380"/>
                    <a:pt x="1719" y="314"/>
                    <a:pt x="1719" y="242"/>
                  </a:cubicBezTo>
                  <a:cubicBezTo>
                    <a:pt x="1719" y="175"/>
                    <a:pt x="1704" y="116"/>
                    <a:pt x="1676" y="79"/>
                  </a:cubicBezTo>
                  <a:cubicBezTo>
                    <a:pt x="1627" y="13"/>
                    <a:pt x="1556" y="0"/>
                    <a:pt x="1449" y="0"/>
                  </a:cubicBezTo>
                  <a:lnTo>
                    <a:pt x="1262" y="0"/>
                  </a:lnTo>
                  <a:close/>
                  <a:moveTo>
                    <a:pt x="1395" y="103"/>
                  </a:moveTo>
                  <a:cubicBezTo>
                    <a:pt x="1452" y="103"/>
                    <a:pt x="1452" y="103"/>
                    <a:pt x="1452" y="103"/>
                  </a:cubicBezTo>
                  <a:cubicBezTo>
                    <a:pt x="1535" y="103"/>
                    <a:pt x="1589" y="140"/>
                    <a:pt x="1589" y="237"/>
                  </a:cubicBezTo>
                  <a:cubicBezTo>
                    <a:pt x="1589" y="334"/>
                    <a:pt x="1535" y="372"/>
                    <a:pt x="1452" y="372"/>
                  </a:cubicBezTo>
                  <a:cubicBezTo>
                    <a:pt x="1395" y="372"/>
                    <a:pt x="1395" y="372"/>
                    <a:pt x="1395" y="372"/>
                  </a:cubicBezTo>
                  <a:lnTo>
                    <a:pt x="1395" y="103"/>
                  </a:lnTo>
                  <a:close/>
                  <a:moveTo>
                    <a:pt x="856" y="0"/>
                  </a:moveTo>
                  <a:cubicBezTo>
                    <a:pt x="745" y="374"/>
                    <a:pt x="745" y="374"/>
                    <a:pt x="745" y="374"/>
                  </a:cubicBezTo>
                  <a:cubicBezTo>
                    <a:pt x="638" y="0"/>
                    <a:pt x="638" y="0"/>
                    <a:pt x="638" y="0"/>
                  </a:cubicBezTo>
                  <a:cubicBezTo>
                    <a:pt x="494" y="0"/>
                    <a:pt x="494" y="0"/>
                    <a:pt x="494" y="0"/>
                  </a:cubicBezTo>
                  <a:cubicBezTo>
                    <a:pt x="646" y="472"/>
                    <a:pt x="646" y="472"/>
                    <a:pt x="646" y="472"/>
                  </a:cubicBezTo>
                  <a:cubicBezTo>
                    <a:pt x="838" y="472"/>
                    <a:pt x="838" y="472"/>
                    <a:pt x="838" y="472"/>
                  </a:cubicBezTo>
                  <a:cubicBezTo>
                    <a:pt x="992" y="0"/>
                    <a:pt x="992" y="0"/>
                    <a:pt x="992" y="0"/>
                  </a:cubicBezTo>
                  <a:lnTo>
                    <a:pt x="856" y="0"/>
                  </a:lnTo>
                  <a:close/>
                  <a:moveTo>
                    <a:pt x="1781" y="472"/>
                  </a:moveTo>
                  <a:cubicBezTo>
                    <a:pt x="1915" y="472"/>
                    <a:pt x="1915" y="472"/>
                    <a:pt x="1915" y="472"/>
                  </a:cubicBezTo>
                  <a:cubicBezTo>
                    <a:pt x="1915" y="0"/>
                    <a:pt x="1915" y="0"/>
                    <a:pt x="1915" y="0"/>
                  </a:cubicBezTo>
                  <a:cubicBezTo>
                    <a:pt x="1781" y="0"/>
                    <a:pt x="1781" y="0"/>
                    <a:pt x="1781" y="0"/>
                  </a:cubicBezTo>
                  <a:lnTo>
                    <a:pt x="1781" y="472"/>
                  </a:lnTo>
                  <a:close/>
                  <a:moveTo>
                    <a:pt x="2155" y="1"/>
                  </a:moveTo>
                  <a:cubicBezTo>
                    <a:pt x="1969" y="472"/>
                    <a:pt x="1969" y="472"/>
                    <a:pt x="1969" y="472"/>
                  </a:cubicBezTo>
                  <a:cubicBezTo>
                    <a:pt x="2100" y="472"/>
                    <a:pt x="2100" y="472"/>
                    <a:pt x="2100" y="472"/>
                  </a:cubicBezTo>
                  <a:cubicBezTo>
                    <a:pt x="2130" y="389"/>
                    <a:pt x="2130" y="389"/>
                    <a:pt x="2130" y="389"/>
                  </a:cubicBezTo>
                  <a:cubicBezTo>
                    <a:pt x="2350" y="389"/>
                    <a:pt x="2350" y="389"/>
                    <a:pt x="2350" y="389"/>
                  </a:cubicBezTo>
                  <a:cubicBezTo>
                    <a:pt x="2378" y="472"/>
                    <a:pt x="2378" y="472"/>
                    <a:pt x="2378" y="472"/>
                  </a:cubicBezTo>
                  <a:cubicBezTo>
                    <a:pt x="2520" y="472"/>
                    <a:pt x="2520" y="472"/>
                    <a:pt x="2520" y="472"/>
                  </a:cubicBezTo>
                  <a:cubicBezTo>
                    <a:pt x="2333" y="1"/>
                    <a:pt x="2333" y="1"/>
                    <a:pt x="2333" y="1"/>
                  </a:cubicBezTo>
                  <a:lnTo>
                    <a:pt x="2155" y="1"/>
                  </a:lnTo>
                  <a:close/>
                  <a:moveTo>
                    <a:pt x="2241" y="87"/>
                  </a:moveTo>
                  <a:cubicBezTo>
                    <a:pt x="2322" y="307"/>
                    <a:pt x="2322" y="307"/>
                    <a:pt x="2322" y="307"/>
                  </a:cubicBezTo>
                  <a:cubicBezTo>
                    <a:pt x="2158" y="307"/>
                    <a:pt x="2158" y="307"/>
                    <a:pt x="2158" y="307"/>
                  </a:cubicBezTo>
                  <a:lnTo>
                    <a:pt x="2241" y="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37" name="Freeform 7"/>
            <p:cNvSpPr>
              <a:spLocks noEditPoints="1"/>
            </p:cNvSpPr>
            <p:nvPr userDrawn="1"/>
          </p:nvSpPr>
          <p:spPr bwMode="auto">
            <a:xfrm>
              <a:off x="1346200" y="-720726"/>
              <a:ext cx="831850" cy="552450"/>
            </a:xfrm>
            <a:custGeom>
              <a:avLst/>
              <a:gdLst>
                <a:gd name="T0" fmla="*/ 405 w 1086"/>
                <a:gd name="T1" fmla="*/ 214 h 718"/>
                <a:gd name="T2" fmla="*/ 405 w 1086"/>
                <a:gd name="T3" fmla="*/ 149 h 718"/>
                <a:gd name="T4" fmla="*/ 424 w 1086"/>
                <a:gd name="T5" fmla="*/ 148 h 718"/>
                <a:gd name="T6" fmla="*/ 719 w 1086"/>
                <a:gd name="T7" fmla="*/ 301 h 718"/>
                <a:gd name="T8" fmla="*/ 458 w 1086"/>
                <a:gd name="T9" fmla="*/ 476 h 718"/>
                <a:gd name="T10" fmla="*/ 405 w 1086"/>
                <a:gd name="T11" fmla="*/ 467 h 718"/>
                <a:gd name="T12" fmla="*/ 405 w 1086"/>
                <a:gd name="T13" fmla="*/ 270 h 718"/>
                <a:gd name="T14" fmla="*/ 530 w 1086"/>
                <a:gd name="T15" fmla="*/ 378 h 718"/>
                <a:gd name="T16" fmla="*/ 622 w 1086"/>
                <a:gd name="T17" fmla="*/ 300 h 718"/>
                <a:gd name="T18" fmla="*/ 441 w 1086"/>
                <a:gd name="T19" fmla="*/ 212 h 718"/>
                <a:gd name="T20" fmla="*/ 405 w 1086"/>
                <a:gd name="T21" fmla="*/ 214 h 718"/>
                <a:gd name="T22" fmla="*/ 405 w 1086"/>
                <a:gd name="T23" fmla="*/ 0 h 718"/>
                <a:gd name="T24" fmla="*/ 405 w 1086"/>
                <a:gd name="T25" fmla="*/ 97 h 718"/>
                <a:gd name="T26" fmla="*/ 424 w 1086"/>
                <a:gd name="T27" fmla="*/ 95 h 718"/>
                <a:gd name="T28" fmla="*/ 832 w 1086"/>
                <a:gd name="T29" fmla="*/ 298 h 718"/>
                <a:gd name="T30" fmla="*/ 455 w 1086"/>
                <a:gd name="T31" fmla="*/ 523 h 718"/>
                <a:gd name="T32" fmla="*/ 405 w 1086"/>
                <a:gd name="T33" fmla="*/ 518 h 718"/>
                <a:gd name="T34" fmla="*/ 405 w 1086"/>
                <a:gd name="T35" fmla="*/ 578 h 718"/>
                <a:gd name="T36" fmla="*/ 447 w 1086"/>
                <a:gd name="T37" fmla="*/ 581 h 718"/>
                <a:gd name="T38" fmla="*/ 881 w 1086"/>
                <a:gd name="T39" fmla="*/ 381 h 718"/>
                <a:gd name="T40" fmla="*/ 1004 w 1086"/>
                <a:gd name="T41" fmla="*/ 456 h 718"/>
                <a:gd name="T42" fmla="*/ 449 w 1086"/>
                <a:gd name="T43" fmla="*/ 636 h 718"/>
                <a:gd name="T44" fmla="*/ 405 w 1086"/>
                <a:gd name="T45" fmla="*/ 634 h 718"/>
                <a:gd name="T46" fmla="*/ 405 w 1086"/>
                <a:gd name="T47" fmla="*/ 718 h 718"/>
                <a:gd name="T48" fmla="*/ 1086 w 1086"/>
                <a:gd name="T49" fmla="*/ 718 h 718"/>
                <a:gd name="T50" fmla="*/ 1086 w 1086"/>
                <a:gd name="T51" fmla="*/ 0 h 718"/>
                <a:gd name="T52" fmla="*/ 405 w 1086"/>
                <a:gd name="T53" fmla="*/ 0 h 718"/>
                <a:gd name="T54" fmla="*/ 405 w 1086"/>
                <a:gd name="T55" fmla="*/ 467 h 718"/>
                <a:gd name="T56" fmla="*/ 405 w 1086"/>
                <a:gd name="T57" fmla="*/ 518 h 718"/>
                <a:gd name="T58" fmla="*/ 194 w 1086"/>
                <a:gd name="T59" fmla="*/ 317 h 718"/>
                <a:gd name="T60" fmla="*/ 405 w 1086"/>
                <a:gd name="T61" fmla="*/ 214 h 718"/>
                <a:gd name="T62" fmla="*/ 405 w 1086"/>
                <a:gd name="T63" fmla="*/ 270 h 718"/>
                <a:gd name="T64" fmla="*/ 405 w 1086"/>
                <a:gd name="T65" fmla="*/ 270 h 718"/>
                <a:gd name="T66" fmla="*/ 281 w 1086"/>
                <a:gd name="T67" fmla="*/ 327 h 718"/>
                <a:gd name="T68" fmla="*/ 405 w 1086"/>
                <a:gd name="T69" fmla="*/ 467 h 718"/>
                <a:gd name="T70" fmla="*/ 111 w 1086"/>
                <a:gd name="T71" fmla="*/ 309 h 718"/>
                <a:gd name="T72" fmla="*/ 405 w 1086"/>
                <a:gd name="T73" fmla="*/ 149 h 718"/>
                <a:gd name="T74" fmla="*/ 405 w 1086"/>
                <a:gd name="T75" fmla="*/ 97 h 718"/>
                <a:gd name="T76" fmla="*/ 0 w 1086"/>
                <a:gd name="T77" fmla="*/ 298 h 718"/>
                <a:gd name="T78" fmla="*/ 405 w 1086"/>
                <a:gd name="T79" fmla="*/ 634 h 718"/>
                <a:gd name="T80" fmla="*/ 405 w 1086"/>
                <a:gd name="T81" fmla="*/ 578 h 718"/>
                <a:gd name="T82" fmla="*/ 111 w 1086"/>
                <a:gd name="T83" fmla="*/ 30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6" h="718">
                  <a:moveTo>
                    <a:pt x="405" y="214"/>
                  </a:moveTo>
                  <a:cubicBezTo>
                    <a:pt x="405" y="149"/>
                    <a:pt x="405" y="149"/>
                    <a:pt x="405" y="149"/>
                  </a:cubicBezTo>
                  <a:cubicBezTo>
                    <a:pt x="412" y="149"/>
                    <a:pt x="418" y="148"/>
                    <a:pt x="424" y="148"/>
                  </a:cubicBezTo>
                  <a:cubicBezTo>
                    <a:pt x="602" y="143"/>
                    <a:pt x="719" y="301"/>
                    <a:pt x="719" y="301"/>
                  </a:cubicBezTo>
                  <a:cubicBezTo>
                    <a:pt x="719" y="301"/>
                    <a:pt x="593" y="476"/>
                    <a:pt x="458" y="476"/>
                  </a:cubicBezTo>
                  <a:cubicBezTo>
                    <a:pt x="438" y="476"/>
                    <a:pt x="421" y="472"/>
                    <a:pt x="405" y="467"/>
                  </a:cubicBezTo>
                  <a:cubicBezTo>
                    <a:pt x="405" y="270"/>
                    <a:pt x="405" y="270"/>
                    <a:pt x="405" y="270"/>
                  </a:cubicBezTo>
                  <a:cubicBezTo>
                    <a:pt x="474" y="279"/>
                    <a:pt x="488" y="309"/>
                    <a:pt x="530" y="378"/>
                  </a:cubicBezTo>
                  <a:cubicBezTo>
                    <a:pt x="622" y="300"/>
                    <a:pt x="622" y="300"/>
                    <a:pt x="622" y="300"/>
                  </a:cubicBezTo>
                  <a:cubicBezTo>
                    <a:pt x="622" y="300"/>
                    <a:pt x="555" y="212"/>
                    <a:pt x="441" y="212"/>
                  </a:cubicBezTo>
                  <a:cubicBezTo>
                    <a:pt x="429" y="212"/>
                    <a:pt x="417" y="213"/>
                    <a:pt x="405" y="214"/>
                  </a:cubicBezTo>
                  <a:moveTo>
                    <a:pt x="405" y="0"/>
                  </a:moveTo>
                  <a:cubicBezTo>
                    <a:pt x="405" y="97"/>
                    <a:pt x="405" y="97"/>
                    <a:pt x="405" y="97"/>
                  </a:cubicBezTo>
                  <a:cubicBezTo>
                    <a:pt x="412" y="96"/>
                    <a:pt x="418" y="96"/>
                    <a:pt x="424" y="95"/>
                  </a:cubicBezTo>
                  <a:cubicBezTo>
                    <a:pt x="671" y="87"/>
                    <a:pt x="832" y="298"/>
                    <a:pt x="832" y="298"/>
                  </a:cubicBezTo>
                  <a:cubicBezTo>
                    <a:pt x="832" y="298"/>
                    <a:pt x="647" y="523"/>
                    <a:pt x="455" y="523"/>
                  </a:cubicBezTo>
                  <a:cubicBezTo>
                    <a:pt x="437" y="523"/>
                    <a:pt x="421" y="521"/>
                    <a:pt x="405" y="518"/>
                  </a:cubicBezTo>
                  <a:cubicBezTo>
                    <a:pt x="405" y="578"/>
                    <a:pt x="405" y="578"/>
                    <a:pt x="405" y="578"/>
                  </a:cubicBezTo>
                  <a:cubicBezTo>
                    <a:pt x="419" y="580"/>
                    <a:pt x="432" y="581"/>
                    <a:pt x="447" y="581"/>
                  </a:cubicBezTo>
                  <a:cubicBezTo>
                    <a:pt x="626" y="581"/>
                    <a:pt x="755" y="489"/>
                    <a:pt x="881" y="381"/>
                  </a:cubicBezTo>
                  <a:cubicBezTo>
                    <a:pt x="902" y="398"/>
                    <a:pt x="987" y="438"/>
                    <a:pt x="1004" y="456"/>
                  </a:cubicBezTo>
                  <a:cubicBezTo>
                    <a:pt x="885" y="556"/>
                    <a:pt x="607" y="636"/>
                    <a:pt x="449" y="636"/>
                  </a:cubicBezTo>
                  <a:cubicBezTo>
                    <a:pt x="434" y="636"/>
                    <a:pt x="420" y="636"/>
                    <a:pt x="405" y="634"/>
                  </a:cubicBezTo>
                  <a:cubicBezTo>
                    <a:pt x="405" y="718"/>
                    <a:pt x="405" y="718"/>
                    <a:pt x="405" y="718"/>
                  </a:cubicBezTo>
                  <a:cubicBezTo>
                    <a:pt x="1086" y="718"/>
                    <a:pt x="1086" y="718"/>
                    <a:pt x="1086" y="718"/>
                  </a:cubicBezTo>
                  <a:cubicBezTo>
                    <a:pt x="1086" y="0"/>
                    <a:pt x="1086" y="0"/>
                    <a:pt x="1086" y="0"/>
                  </a:cubicBezTo>
                  <a:lnTo>
                    <a:pt x="405" y="0"/>
                  </a:lnTo>
                  <a:close/>
                  <a:moveTo>
                    <a:pt x="405" y="467"/>
                  </a:moveTo>
                  <a:cubicBezTo>
                    <a:pt x="405" y="518"/>
                    <a:pt x="405" y="518"/>
                    <a:pt x="405" y="518"/>
                  </a:cubicBezTo>
                  <a:cubicBezTo>
                    <a:pt x="240" y="489"/>
                    <a:pt x="194" y="317"/>
                    <a:pt x="194" y="317"/>
                  </a:cubicBezTo>
                  <a:cubicBezTo>
                    <a:pt x="194" y="317"/>
                    <a:pt x="273" y="228"/>
                    <a:pt x="405" y="214"/>
                  </a:cubicBezTo>
                  <a:cubicBezTo>
                    <a:pt x="405" y="270"/>
                    <a:pt x="405" y="270"/>
                    <a:pt x="405" y="270"/>
                  </a:cubicBezTo>
                  <a:cubicBezTo>
                    <a:pt x="405" y="270"/>
                    <a:pt x="405" y="270"/>
                    <a:pt x="405" y="270"/>
                  </a:cubicBezTo>
                  <a:cubicBezTo>
                    <a:pt x="336" y="262"/>
                    <a:pt x="281" y="327"/>
                    <a:pt x="281" y="327"/>
                  </a:cubicBezTo>
                  <a:cubicBezTo>
                    <a:pt x="281" y="327"/>
                    <a:pt x="312" y="436"/>
                    <a:pt x="405" y="467"/>
                  </a:cubicBezTo>
                  <a:moveTo>
                    <a:pt x="111" y="309"/>
                  </a:moveTo>
                  <a:cubicBezTo>
                    <a:pt x="111" y="309"/>
                    <a:pt x="209" y="164"/>
                    <a:pt x="405" y="149"/>
                  </a:cubicBezTo>
                  <a:cubicBezTo>
                    <a:pt x="405" y="97"/>
                    <a:pt x="405" y="97"/>
                    <a:pt x="405" y="97"/>
                  </a:cubicBezTo>
                  <a:cubicBezTo>
                    <a:pt x="188" y="114"/>
                    <a:pt x="0" y="298"/>
                    <a:pt x="0" y="298"/>
                  </a:cubicBezTo>
                  <a:cubicBezTo>
                    <a:pt x="0" y="298"/>
                    <a:pt x="106" y="606"/>
                    <a:pt x="405" y="634"/>
                  </a:cubicBezTo>
                  <a:cubicBezTo>
                    <a:pt x="405" y="578"/>
                    <a:pt x="405" y="578"/>
                    <a:pt x="405" y="578"/>
                  </a:cubicBezTo>
                  <a:cubicBezTo>
                    <a:pt x="186" y="551"/>
                    <a:pt x="111" y="309"/>
                    <a:pt x="111" y="30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 name="Rectangle 4"/>
          <p:cNvSpPr>
            <a:spLocks noGrp="1" noChangeArrowheads="1"/>
          </p:cNvSpPr>
          <p:nvPr userDrawn="1">
            <p:ph type="subTitle" idx="1"/>
          </p:nvPr>
        </p:nvSpPr>
        <p:spPr>
          <a:xfrm>
            <a:off x="694216" y="2322903"/>
            <a:ext cx="4356295" cy="355482"/>
          </a:xfrm>
        </p:spPr>
        <p:txBody>
          <a:bodyPr wrap="square" anchor="t">
            <a:spAutoFit/>
          </a:bodyPr>
          <a:lstStyle>
            <a:lvl1pPr marL="0" indent="0" algn="l">
              <a:lnSpc>
                <a:spcPct val="90000"/>
              </a:lnSpc>
              <a:spcBef>
                <a:spcPts val="600"/>
              </a:spcBef>
              <a:spcAft>
                <a:spcPts val="300"/>
              </a:spcAft>
              <a:buFontTx/>
              <a:buNone/>
              <a:defRPr sz="1900" b="0">
                <a:solidFill>
                  <a:schemeClr val="bg2"/>
                </a:solidFill>
                <a:latin typeface="Trebuchet MS" pitchFamily="34" charset="0"/>
              </a:defRPr>
            </a:lvl1pPr>
          </a:lstStyle>
          <a:p>
            <a:r>
              <a:rPr lang="en-US" dirty="0" smtClean="0"/>
              <a:t>Click to edit Master subtitle style</a:t>
            </a:r>
            <a:endParaRPr lang="en-US" dirty="0"/>
          </a:p>
        </p:txBody>
      </p:sp>
      <p:sp>
        <p:nvSpPr>
          <p:cNvPr id="305" name="Title 304"/>
          <p:cNvSpPr>
            <a:spLocks noGrp="1"/>
          </p:cNvSpPr>
          <p:nvPr userDrawn="1">
            <p:ph type="title" hasCustomPrompt="1"/>
          </p:nvPr>
        </p:nvSpPr>
        <p:spPr>
          <a:xfrm>
            <a:off x="694216" y="1342285"/>
            <a:ext cx="5491094" cy="1015663"/>
          </a:xfrm>
        </p:spPr>
        <p:txBody>
          <a:bodyPr anchor="b"/>
          <a:lstStyle>
            <a:lvl1pPr algn="l">
              <a:lnSpc>
                <a:spcPct val="100000"/>
              </a:lnSpc>
              <a:spcBef>
                <a:spcPts val="768"/>
              </a:spcBef>
              <a:defRPr sz="3000" b="0" cap="all" baseline="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98441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entered">
    <p:spTree>
      <p:nvGrpSpPr>
        <p:cNvPr id="1" name=""/>
        <p:cNvGrpSpPr/>
        <p:nvPr/>
      </p:nvGrpSpPr>
      <p:grpSpPr>
        <a:xfrm>
          <a:off x="0" y="0"/>
          <a:ext cx="0" cy="0"/>
          <a:chOff x="0" y="0"/>
          <a:chExt cx="0" cy="0"/>
        </a:xfrm>
      </p:grpSpPr>
      <p:sp>
        <p:nvSpPr>
          <p:cNvPr id="2" name="Title 1"/>
          <p:cNvSpPr>
            <a:spLocks noGrp="1"/>
          </p:cNvSpPr>
          <p:nvPr>
            <p:ph type="title"/>
          </p:nvPr>
        </p:nvSpPr>
        <p:spPr>
          <a:xfrm>
            <a:off x="373761" y="143728"/>
            <a:ext cx="7482078" cy="1027974"/>
          </a:xfrm>
        </p:spPr>
        <p:txBody>
          <a:bodyPr/>
          <a:lstStyle>
            <a:lvl1pPr algn="ctr">
              <a:defRPr>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56630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Centered - NO LOGO">
    <p:spTree>
      <p:nvGrpSpPr>
        <p:cNvPr id="1" name=""/>
        <p:cNvGrpSpPr/>
        <p:nvPr/>
      </p:nvGrpSpPr>
      <p:grpSpPr>
        <a:xfrm>
          <a:off x="0" y="0"/>
          <a:ext cx="0" cy="0"/>
          <a:chOff x="0" y="0"/>
          <a:chExt cx="0" cy="0"/>
        </a:xfrm>
      </p:grpSpPr>
      <p:grpSp>
        <p:nvGrpSpPr>
          <p:cNvPr id="3" name="Group 2"/>
          <p:cNvGrpSpPr/>
          <p:nvPr userDrawn="1"/>
        </p:nvGrpSpPr>
        <p:grpSpPr>
          <a:xfrm>
            <a:off x="0" y="0"/>
            <a:ext cx="8229600" cy="6172200"/>
            <a:chOff x="0" y="0"/>
            <a:chExt cx="10972800" cy="6172200"/>
          </a:xfrm>
        </p:grpSpPr>
        <p:pic>
          <p:nvPicPr>
            <p:cNvPr id="4" name="Picture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0972800" cy="6172200"/>
            </a:xfrm>
            <a:prstGeom prst="rect">
              <a:avLst/>
            </a:prstGeom>
          </p:spPr>
        </p:pic>
        <p:sp>
          <p:nvSpPr>
            <p:cNvPr id="5" name="Rectangle 4"/>
            <p:cNvSpPr/>
            <p:nvPr userDrawn="1"/>
          </p:nvSpPr>
          <p:spPr>
            <a:xfrm>
              <a:off x="0" y="0"/>
              <a:ext cx="10972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373761" y="143728"/>
            <a:ext cx="7482078" cy="1027974"/>
          </a:xfrm>
        </p:spPr>
        <p:txBody>
          <a:bodyPr/>
          <a:lstStyle>
            <a:lvl1pPr algn="ctr">
              <a:defRPr>
                <a:solidFill>
                  <a:schemeClr val="tx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628215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grpSp>
        <p:nvGrpSpPr>
          <p:cNvPr id="17" name="Group 16"/>
          <p:cNvGrpSpPr/>
          <p:nvPr userDrawn="1"/>
        </p:nvGrpSpPr>
        <p:grpSpPr>
          <a:xfrm>
            <a:off x="0" y="0"/>
            <a:ext cx="8229600" cy="6172200"/>
            <a:chOff x="0" y="0"/>
            <a:chExt cx="10972800" cy="6172200"/>
          </a:xfrm>
        </p:grpSpPr>
        <p:pic>
          <p:nvPicPr>
            <p:cNvPr id="18" name="Picture 1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0972800" cy="6172200"/>
            </a:xfrm>
            <a:prstGeom prst="rect">
              <a:avLst/>
            </a:prstGeom>
          </p:spPr>
        </p:pic>
        <p:sp>
          <p:nvSpPr>
            <p:cNvPr id="19" name="Rectangle 18"/>
            <p:cNvSpPr/>
            <p:nvPr userDrawn="1"/>
          </p:nvSpPr>
          <p:spPr>
            <a:xfrm>
              <a:off x="0" y="0"/>
              <a:ext cx="10972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userDrawn="1"/>
        </p:nvGrpSpPr>
        <p:grpSpPr>
          <a:xfrm>
            <a:off x="-1238921" y="-1569346"/>
            <a:ext cx="11046481" cy="8530265"/>
            <a:chOff x="-1651895" y="-1569346"/>
            <a:chExt cx="14728641" cy="8530265"/>
          </a:xfrm>
        </p:grpSpPr>
        <p:sp>
          <p:nvSpPr>
            <p:cNvPr id="3" name="Hexagon 2"/>
            <p:cNvSpPr/>
            <p:nvPr userDrawn="1"/>
          </p:nvSpPr>
          <p:spPr>
            <a:xfrm>
              <a:off x="9509200" y="3086974"/>
              <a:ext cx="3567546" cy="3085226"/>
            </a:xfrm>
            <a:prstGeom prst="hexagon">
              <a:avLst>
                <a:gd name="adj" fmla="val 28395"/>
                <a:gd name="vf" fmla="val 115470"/>
              </a:avLst>
            </a:prstGeom>
            <a:gradFill>
              <a:gsLst>
                <a:gs pos="100000">
                  <a:srgbClr val="11669F">
                    <a:alpha val="31000"/>
                  </a:srgbClr>
                </a:gs>
                <a:gs pos="0">
                  <a:srgbClr val="11669F">
                    <a:alpha val="32000"/>
                    <a:lumMod val="5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Hexagon 3"/>
            <p:cNvSpPr/>
            <p:nvPr userDrawn="1"/>
          </p:nvSpPr>
          <p:spPr>
            <a:xfrm>
              <a:off x="1457569" y="766458"/>
              <a:ext cx="8057662" cy="4639284"/>
            </a:xfrm>
            <a:prstGeom prst="hexagon">
              <a:avLst>
                <a:gd name="adj" fmla="val 29030"/>
                <a:gd name="vf" fmla="val 115470"/>
              </a:avLst>
            </a:prstGeom>
            <a:gradFill>
              <a:gsLst>
                <a:gs pos="100000">
                  <a:srgbClr val="409935">
                    <a:alpha val="53000"/>
                  </a:srgbClr>
                </a:gs>
                <a:gs pos="0">
                  <a:srgbClr val="409935">
                    <a:alpha val="32000"/>
                    <a:lumMod val="5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5" name="Hexagon 4"/>
            <p:cNvSpPr/>
            <p:nvPr userDrawn="1"/>
          </p:nvSpPr>
          <p:spPr>
            <a:xfrm>
              <a:off x="-1651895" y="-801280"/>
              <a:ext cx="3567546" cy="3113660"/>
            </a:xfrm>
            <a:prstGeom prst="hexagon">
              <a:avLst>
                <a:gd name="adj" fmla="val 28395"/>
                <a:gd name="vf" fmla="val 115470"/>
              </a:avLst>
            </a:prstGeom>
            <a:gradFill>
              <a:gsLst>
                <a:gs pos="100000">
                  <a:srgbClr val="A0116A">
                    <a:alpha val="32000"/>
                  </a:srgbClr>
                </a:gs>
                <a:gs pos="0">
                  <a:srgbClr val="A0116A">
                    <a:lumMod val="42000"/>
                    <a:alpha val="2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Hexagon 5"/>
            <p:cNvSpPr/>
            <p:nvPr userDrawn="1"/>
          </p:nvSpPr>
          <p:spPr>
            <a:xfrm>
              <a:off x="9498437" y="5405742"/>
              <a:ext cx="1781879" cy="1555177"/>
            </a:xfrm>
            <a:prstGeom prst="hexagon">
              <a:avLst>
                <a:gd name="adj" fmla="val 28395"/>
                <a:gd name="vf" fmla="val 115470"/>
              </a:avLst>
            </a:prstGeom>
            <a:gradFill>
              <a:gsLst>
                <a:gs pos="100000">
                  <a:srgbClr val="11669F">
                    <a:alpha val="31000"/>
                  </a:srgbClr>
                </a:gs>
                <a:gs pos="0">
                  <a:srgbClr val="11669F">
                    <a:alpha val="32000"/>
                    <a:lumMod val="5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Hexagon 6"/>
            <p:cNvSpPr/>
            <p:nvPr userDrawn="1"/>
          </p:nvSpPr>
          <p:spPr>
            <a:xfrm>
              <a:off x="-759061" y="3077308"/>
              <a:ext cx="1781879" cy="1555177"/>
            </a:xfrm>
            <a:prstGeom prst="hexagon">
              <a:avLst>
                <a:gd name="adj" fmla="val 28395"/>
                <a:gd name="vf" fmla="val 115470"/>
              </a:avLst>
            </a:prstGeom>
            <a:gradFill>
              <a:gsLst>
                <a:gs pos="100000">
                  <a:srgbClr val="D65D1E">
                    <a:alpha val="31000"/>
                  </a:srgbClr>
                </a:gs>
                <a:gs pos="0">
                  <a:srgbClr val="D65D1E">
                    <a:alpha val="32000"/>
                    <a:lumMod val="5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Hexagon 7"/>
            <p:cNvSpPr/>
            <p:nvPr userDrawn="1"/>
          </p:nvSpPr>
          <p:spPr>
            <a:xfrm>
              <a:off x="573427" y="-788719"/>
              <a:ext cx="1781879" cy="1555177"/>
            </a:xfrm>
            <a:prstGeom prst="hexagon">
              <a:avLst>
                <a:gd name="adj" fmla="val 28395"/>
                <a:gd name="vf" fmla="val 115470"/>
              </a:avLst>
            </a:prstGeom>
            <a:gradFill>
              <a:gsLst>
                <a:gs pos="100000">
                  <a:srgbClr val="A0116A">
                    <a:alpha val="32000"/>
                  </a:srgbClr>
                </a:gs>
                <a:gs pos="0">
                  <a:srgbClr val="A0116A">
                    <a:lumMod val="42000"/>
                    <a:alpha val="20000"/>
                  </a:srgb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Hexagon 8"/>
            <p:cNvSpPr/>
            <p:nvPr userDrawn="1"/>
          </p:nvSpPr>
          <p:spPr>
            <a:xfrm>
              <a:off x="1457569" y="5405742"/>
              <a:ext cx="1781879" cy="1555177"/>
            </a:xfrm>
            <a:prstGeom prst="hexagon">
              <a:avLst>
                <a:gd name="adj" fmla="val 28395"/>
                <a:gd name="vf" fmla="val 115470"/>
              </a:avLst>
            </a:prstGeom>
            <a:gradFill>
              <a:gsLst>
                <a:gs pos="100000">
                  <a:schemeClr val="bg2">
                    <a:alpha val="32000"/>
                  </a:schemeClr>
                </a:gs>
                <a:gs pos="0">
                  <a:schemeClr val="bg2">
                    <a:alpha val="31000"/>
                    <a:lumMod val="50000"/>
                  </a:scheme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exagon 9"/>
            <p:cNvSpPr/>
            <p:nvPr userDrawn="1"/>
          </p:nvSpPr>
          <p:spPr>
            <a:xfrm>
              <a:off x="9499675" y="-1569346"/>
              <a:ext cx="3567546" cy="3113660"/>
            </a:xfrm>
            <a:prstGeom prst="hexagon">
              <a:avLst>
                <a:gd name="adj" fmla="val 28395"/>
                <a:gd name="vf" fmla="val 115470"/>
              </a:avLst>
            </a:prstGeom>
            <a:gradFill>
              <a:gsLst>
                <a:gs pos="0">
                  <a:schemeClr val="bg2">
                    <a:alpha val="32000"/>
                  </a:schemeClr>
                </a:gs>
                <a:gs pos="100000">
                  <a:schemeClr val="bg2">
                    <a:alpha val="31000"/>
                    <a:lumMod val="50000"/>
                  </a:schemeClr>
                </a:gs>
              </a:gsLst>
              <a:lin ang="5400000" scaled="0"/>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28974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73761" y="132836"/>
            <a:ext cx="7482078" cy="1027974"/>
          </a:xfrm>
        </p:spPr>
        <p:txBody>
          <a:bodyPr/>
          <a:lstStyle>
            <a:lvl1pPr algn="ctr">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11957" y="1876769"/>
            <a:ext cx="3708797" cy="3928144"/>
          </a:xfrm>
        </p:spPr>
        <p:txBody>
          <a:bodyPr/>
          <a:lstStyle>
            <a:lvl1pPr marL="231775" indent="-231775">
              <a:buSzPct val="100000"/>
              <a:buFontTx/>
              <a:buBlip>
                <a:blip r:embed="rId2"/>
              </a:buBlip>
              <a:defRPr sz="2400" b="0">
                <a:solidFill>
                  <a:schemeClr val="bg2"/>
                </a:solidFill>
              </a:defRPr>
            </a:lvl1pPr>
            <a:lvl2pPr marL="803275" indent="-231775">
              <a:buSzPct val="100000"/>
              <a:buFontTx/>
              <a:buBlip>
                <a:blip r:embed="rId2"/>
              </a:buBlip>
              <a:defRPr sz="2000" b="0">
                <a:solidFill>
                  <a:schemeClr val="bg2"/>
                </a:solidFill>
              </a:defRPr>
            </a:lvl2pPr>
            <a:lvl3pPr marL="1255713" indent="-166688">
              <a:buSzPct val="100000"/>
              <a:buFontTx/>
              <a:buBlip>
                <a:blip r:embed="rId2"/>
              </a:buBlip>
              <a:defRPr sz="1800" b="0">
                <a:solidFill>
                  <a:schemeClr val="bg2"/>
                </a:solidFill>
              </a:defRPr>
            </a:lvl3pPr>
            <a:lvl4pPr marL="1774825" indent="-228600">
              <a:buFont typeface="Wingdings" panose="05000000000000000000" pitchFamily="2" charset="2"/>
              <a:buChar char="§"/>
              <a:defRPr sz="1800" b="0">
                <a:solidFill>
                  <a:schemeClr val="tx1"/>
                </a:solidFill>
              </a:defRPr>
            </a:lvl4pPr>
            <a:lvl5pPr marL="2117725" indent="-228600">
              <a:buFont typeface="Wingdings" panose="05000000000000000000" pitchFamily="2" charset="2"/>
              <a:buChar char="§"/>
              <a:defRPr sz="1800" b="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Content Placeholder 3"/>
          <p:cNvSpPr>
            <a:spLocks noGrp="1"/>
          </p:cNvSpPr>
          <p:nvPr>
            <p:ph sz="half" idx="2"/>
          </p:nvPr>
        </p:nvSpPr>
        <p:spPr>
          <a:xfrm>
            <a:off x="4235053" y="1876769"/>
            <a:ext cx="3708797" cy="3928144"/>
          </a:xfrm>
        </p:spPr>
        <p:txBody>
          <a:bodyPr/>
          <a:lstStyle>
            <a:lvl1pPr marL="231775" indent="-231775">
              <a:buSzPct val="100000"/>
              <a:buFontTx/>
              <a:buBlip>
                <a:blip r:embed="rId2"/>
              </a:buBlip>
              <a:defRPr sz="2400" b="0">
                <a:solidFill>
                  <a:schemeClr val="bg2"/>
                </a:solidFill>
              </a:defRPr>
            </a:lvl1pPr>
            <a:lvl2pPr marL="803275" indent="-231775">
              <a:buSzPct val="100000"/>
              <a:buFontTx/>
              <a:buBlip>
                <a:blip r:embed="rId2"/>
              </a:buBlip>
              <a:defRPr sz="2000" b="0">
                <a:solidFill>
                  <a:schemeClr val="bg2"/>
                </a:solidFill>
              </a:defRPr>
            </a:lvl2pPr>
            <a:lvl3pPr marL="1255713" indent="-166688">
              <a:buSzPct val="100000"/>
              <a:buFontTx/>
              <a:buBlip>
                <a:blip r:embed="rId2"/>
              </a:buBlip>
              <a:defRPr sz="1800" b="0">
                <a:solidFill>
                  <a:schemeClr val="bg2"/>
                </a:solidFill>
              </a:defRPr>
            </a:lvl3pPr>
            <a:lvl4pPr marL="1774825" indent="-228600">
              <a:buFont typeface="Wingdings" panose="05000000000000000000" pitchFamily="2" charset="2"/>
              <a:buChar char="§"/>
              <a:defRPr sz="1800" b="0">
                <a:solidFill>
                  <a:schemeClr val="tx1"/>
                </a:solidFill>
              </a:defRPr>
            </a:lvl4pPr>
            <a:lvl5pPr marL="2117725" indent="-228600">
              <a:buFont typeface="Wingdings" panose="05000000000000000000" pitchFamily="2" charset="2"/>
              <a:buChar char="§"/>
              <a:defRPr sz="1800" b="0">
                <a:solidFill>
                  <a:schemeClr val="tx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10"/>
          </p:nvPr>
        </p:nvSpPr>
        <p:spPr>
          <a:xfrm>
            <a:off x="373761" y="1104901"/>
            <a:ext cx="7482078" cy="525463"/>
          </a:xfrm>
        </p:spPr>
        <p:txBody>
          <a:bodyPr/>
          <a:lstStyle>
            <a:lvl1pPr marL="0" indent="0" algn="ctr">
              <a:buFontTx/>
              <a:buNone/>
              <a:defRPr sz="2800">
                <a:solidFill>
                  <a:schemeClr val="tx2"/>
                </a:solidFill>
                <a:latin typeface="Trebuchet MS" panose="020B0603020202020204" pitchFamily="34" charset="0"/>
              </a:defRPr>
            </a:lvl1pPr>
            <a:lvl2pPr marL="571500" indent="0" algn="ctr">
              <a:buFontTx/>
              <a:buNone/>
              <a:defRPr sz="2800">
                <a:solidFill>
                  <a:schemeClr val="tx2"/>
                </a:solidFill>
                <a:latin typeface="Trebuchet MS" panose="020B0603020202020204" pitchFamily="34" charset="0"/>
              </a:defRPr>
            </a:lvl2pPr>
            <a:lvl3pPr marL="1089025" indent="0" algn="ctr">
              <a:buFontTx/>
              <a:buNone/>
              <a:defRPr sz="2800">
                <a:solidFill>
                  <a:schemeClr val="tx2"/>
                </a:solidFill>
                <a:latin typeface="Trebuchet MS" panose="020B0603020202020204" pitchFamily="34" charset="0"/>
              </a:defRPr>
            </a:lvl3pPr>
            <a:lvl4pPr marL="1546225" indent="0" algn="ctr">
              <a:buFontTx/>
              <a:buNone/>
              <a:defRPr sz="2800">
                <a:solidFill>
                  <a:schemeClr val="tx2"/>
                </a:solidFill>
                <a:latin typeface="Trebuchet MS" panose="020B0603020202020204" pitchFamily="34" charset="0"/>
              </a:defRPr>
            </a:lvl4pPr>
            <a:lvl5pPr marL="1889125" indent="0" algn="ctr">
              <a:buFontTx/>
              <a:buNone/>
              <a:defRPr sz="2800">
                <a:solidFill>
                  <a:schemeClr val="tx2"/>
                </a:solidFill>
                <a:latin typeface="Trebuchet MS" panose="020B0603020202020204" pitchFamily="34" charset="0"/>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080971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BOTTOM Highligh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V="1">
            <a:off x="0" y="0"/>
            <a:ext cx="8229600" cy="6172200"/>
          </a:xfrm>
          <a:prstGeom prst="rect">
            <a:avLst/>
          </a:prstGeom>
        </p:spPr>
      </p:pic>
      <p:sp>
        <p:nvSpPr>
          <p:cNvPr id="7" name="Rectangle 6"/>
          <p:cNvSpPr/>
          <p:nvPr userDrawn="1"/>
        </p:nvSpPr>
        <p:spPr>
          <a:xfrm rot="5400000" flipV="1">
            <a:off x="1028700" y="-1028700"/>
            <a:ext cx="6172200" cy="82296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761" y="4684157"/>
            <a:ext cx="7482078" cy="1027974"/>
          </a:xfrm>
        </p:spPr>
        <p:txBody>
          <a:bodyPr anchor="b"/>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0035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a:extLst>
              <a:ext uri="{28A0092B-C50C-407E-A947-70E740481C1C}">
                <a14:useLocalDpi xmlns:a14="http://schemas.microsoft.com/office/drawing/2010/main"/>
              </a:ext>
            </a:extLst>
          </a:blip>
          <a:srcRect l="8838" r="8838"/>
          <a:stretch/>
        </p:blipFill>
        <p:spPr>
          <a:xfrm flipV="1">
            <a:off x="-25400" y="0"/>
            <a:ext cx="8280400" cy="6172200"/>
          </a:xfrm>
          <a:prstGeom prst="rect">
            <a:avLst/>
          </a:prstGeom>
        </p:spPr>
      </p:pic>
    </p:spTree>
    <p:extLst>
      <p:ext uri="{BB962C8B-B14F-4D97-AF65-F5344CB8AC3E}">
        <p14:creationId xmlns:p14="http://schemas.microsoft.com/office/powerpoint/2010/main" val="709882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OP Highlight">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8" name="Rectangle 7"/>
          <p:cNvSpPr/>
          <p:nvPr userDrawn="1"/>
        </p:nvSpPr>
        <p:spPr>
          <a:xfrm rot="16200000">
            <a:off x="1028700" y="-1028700"/>
            <a:ext cx="6172200" cy="82296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73761" y="351357"/>
            <a:ext cx="7482078" cy="1027974"/>
          </a:xfrm>
        </p:spPr>
        <p:txBody>
          <a:bodyPr anchor="t"/>
          <a:lstStyle>
            <a:lvl1pPr algn="ctr">
              <a:defRPr/>
            </a:lvl1pPr>
          </a:lstStyle>
          <a:p>
            <a:r>
              <a:rPr lang="en-US" dirty="0" smtClean="0"/>
              <a:t>Click to edit Master title style</a:t>
            </a:r>
            <a:endParaRPr lang="en-US" dirty="0"/>
          </a:p>
        </p:txBody>
      </p:sp>
    </p:spTree>
    <p:extLst>
      <p:ext uri="{BB962C8B-B14F-4D97-AF65-F5344CB8AC3E}">
        <p14:creationId xmlns:p14="http://schemas.microsoft.com/office/powerpoint/2010/main" val="98074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EFT Highl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10" name="Rectangle 9"/>
          <p:cNvSpPr/>
          <p:nvPr userDrawn="1"/>
        </p:nvSpPr>
        <p:spPr>
          <a:xfrm flipH="1">
            <a:off x="0" y="0"/>
            <a:ext cx="8229600" cy="61722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0" hasCustomPrompt="1"/>
          </p:nvPr>
        </p:nvSpPr>
        <p:spPr>
          <a:xfrm>
            <a:off x="437551" y="2311879"/>
            <a:ext cx="3050798" cy="1544129"/>
          </a:xfrm>
        </p:spPr>
        <p:txBody>
          <a:bodyPr anchor="ctr"/>
          <a:lstStyle>
            <a:lvl1pPr marL="0" indent="0" algn="l">
              <a:lnSpc>
                <a:spcPct val="90000"/>
              </a:lnSpc>
              <a:spcBef>
                <a:spcPts val="0"/>
              </a:spcBef>
              <a:buFontTx/>
              <a:buNone/>
              <a:defRPr sz="2800" cap="all" baseline="0">
                <a:solidFill>
                  <a:schemeClr val="tx1"/>
                </a:solidFill>
              </a:defRPr>
            </a:lvl1pPr>
            <a:lvl2pPr marL="571500" indent="0">
              <a:buFontTx/>
              <a:buNone/>
              <a:defRPr/>
            </a:lvl2pPr>
            <a:lvl3pPr marL="1089025" indent="0">
              <a:buFontTx/>
              <a:buNone/>
              <a:defRPr/>
            </a:lvl3pPr>
            <a:lvl4pPr marL="1546225" indent="0">
              <a:buFontTx/>
              <a:buNone/>
              <a:defRPr/>
            </a:lvl4pPr>
            <a:lvl5pPr marL="1889125" indent="0">
              <a:buFontTx/>
              <a:buNone/>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3089919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EFT Highlight + LOGO + PAGE NUMBER">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10" name="Rectangle 9"/>
          <p:cNvSpPr/>
          <p:nvPr userDrawn="1"/>
        </p:nvSpPr>
        <p:spPr>
          <a:xfrm flipH="1">
            <a:off x="0" y="0"/>
            <a:ext cx="8229600" cy="61722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0" hasCustomPrompt="1"/>
          </p:nvPr>
        </p:nvSpPr>
        <p:spPr>
          <a:xfrm>
            <a:off x="437551" y="2311879"/>
            <a:ext cx="3050798" cy="1544129"/>
          </a:xfrm>
        </p:spPr>
        <p:txBody>
          <a:bodyPr anchor="ctr"/>
          <a:lstStyle>
            <a:lvl1pPr marL="0" indent="0" algn="l">
              <a:lnSpc>
                <a:spcPct val="90000"/>
              </a:lnSpc>
              <a:spcBef>
                <a:spcPts val="0"/>
              </a:spcBef>
              <a:buFontTx/>
              <a:buNone/>
              <a:defRPr sz="2800" cap="all" baseline="0">
                <a:solidFill>
                  <a:schemeClr val="tx1"/>
                </a:solidFill>
              </a:defRPr>
            </a:lvl1pPr>
            <a:lvl2pPr marL="571500" indent="0">
              <a:buFontTx/>
              <a:buNone/>
              <a:defRPr/>
            </a:lvl2pPr>
            <a:lvl3pPr marL="1089025" indent="0">
              <a:buFontTx/>
              <a:buNone/>
              <a:defRPr/>
            </a:lvl3pPr>
            <a:lvl4pPr marL="1546225" indent="0">
              <a:buFontTx/>
              <a:buNone/>
              <a:defRPr/>
            </a:lvl4pPr>
            <a:lvl5pPr marL="1889125" indent="0">
              <a:buFontTx/>
              <a:buNone/>
              <a:defRPr/>
            </a:lvl5pPr>
          </a:lstStyle>
          <a:p>
            <a:pPr lvl="0"/>
            <a:r>
              <a:rPr lang="en-US" dirty="0" smtClean="0"/>
              <a:t>CLICK TO EDIT MASTER TEXT STYLES</a:t>
            </a:r>
            <a:endParaRPr lang="en-US" dirty="0"/>
          </a:p>
        </p:txBody>
      </p:sp>
      <p:grpSp>
        <p:nvGrpSpPr>
          <p:cNvPr id="13" name="Group 12"/>
          <p:cNvGrpSpPr/>
          <p:nvPr userDrawn="1"/>
        </p:nvGrpSpPr>
        <p:grpSpPr>
          <a:xfrm>
            <a:off x="7615280" y="5868504"/>
            <a:ext cx="450786" cy="111022"/>
            <a:chOff x="1346200" y="-720726"/>
            <a:chExt cx="2990850" cy="552450"/>
          </a:xfrm>
        </p:grpSpPr>
        <p:sp>
          <p:nvSpPr>
            <p:cNvPr id="14" name="Freeform 13"/>
            <p:cNvSpPr>
              <a:spLocks noEditPoints="1"/>
            </p:cNvSpPr>
            <p:nvPr userDrawn="1"/>
          </p:nvSpPr>
          <p:spPr bwMode="auto">
            <a:xfrm>
              <a:off x="4270375" y="-306388"/>
              <a:ext cx="66675" cy="65088"/>
            </a:xfrm>
            <a:custGeom>
              <a:avLst/>
              <a:gdLst>
                <a:gd name="T0" fmla="*/ 36 w 87"/>
                <a:gd name="T1" fmla="*/ 37 h 83"/>
                <a:gd name="T2" fmla="*/ 36 w 87"/>
                <a:gd name="T3" fmla="*/ 26 h 83"/>
                <a:gd name="T4" fmla="*/ 43 w 87"/>
                <a:gd name="T5" fmla="*/ 26 h 83"/>
                <a:gd name="T6" fmla="*/ 52 w 87"/>
                <a:gd name="T7" fmla="*/ 31 h 83"/>
                <a:gd name="T8" fmla="*/ 45 w 87"/>
                <a:gd name="T9" fmla="*/ 37 h 83"/>
                <a:gd name="T10" fmla="*/ 36 w 87"/>
                <a:gd name="T11" fmla="*/ 37 h 83"/>
                <a:gd name="T12" fmla="*/ 36 w 87"/>
                <a:gd name="T13" fmla="*/ 45 h 83"/>
                <a:gd name="T14" fmla="*/ 41 w 87"/>
                <a:gd name="T15" fmla="*/ 45 h 83"/>
                <a:gd name="T16" fmla="*/ 52 w 87"/>
                <a:gd name="T17" fmla="*/ 63 h 83"/>
                <a:gd name="T18" fmla="*/ 63 w 87"/>
                <a:gd name="T19" fmla="*/ 63 h 83"/>
                <a:gd name="T20" fmla="*/ 52 w 87"/>
                <a:gd name="T21" fmla="*/ 44 h 83"/>
                <a:gd name="T22" fmla="*/ 63 w 87"/>
                <a:gd name="T23" fmla="*/ 32 h 83"/>
                <a:gd name="T24" fmla="*/ 44 w 87"/>
                <a:gd name="T25" fmla="*/ 19 h 83"/>
                <a:gd name="T26" fmla="*/ 26 w 87"/>
                <a:gd name="T27" fmla="*/ 19 h 83"/>
                <a:gd name="T28" fmla="*/ 26 w 87"/>
                <a:gd name="T29" fmla="*/ 63 h 83"/>
                <a:gd name="T30" fmla="*/ 36 w 87"/>
                <a:gd name="T31" fmla="*/ 63 h 83"/>
                <a:gd name="T32" fmla="*/ 36 w 87"/>
                <a:gd name="T33" fmla="*/ 45 h 83"/>
                <a:gd name="T34" fmla="*/ 87 w 87"/>
                <a:gd name="T35" fmla="*/ 41 h 83"/>
                <a:gd name="T36" fmla="*/ 44 w 87"/>
                <a:gd name="T37" fmla="*/ 0 h 83"/>
                <a:gd name="T38" fmla="*/ 0 w 87"/>
                <a:gd name="T39" fmla="*/ 41 h 83"/>
                <a:gd name="T40" fmla="*/ 44 w 87"/>
                <a:gd name="T41" fmla="*/ 83 h 83"/>
                <a:gd name="T42" fmla="*/ 87 w 87"/>
                <a:gd name="T43" fmla="*/ 41 h 83"/>
                <a:gd name="T44" fmla="*/ 74 w 87"/>
                <a:gd name="T45" fmla="*/ 41 h 83"/>
                <a:gd name="T46" fmla="*/ 44 w 87"/>
                <a:gd name="T47" fmla="*/ 73 h 83"/>
                <a:gd name="T48" fmla="*/ 44 w 87"/>
                <a:gd name="T49" fmla="*/ 73 h 83"/>
                <a:gd name="T50" fmla="*/ 13 w 87"/>
                <a:gd name="T51" fmla="*/ 41 h 83"/>
                <a:gd name="T52" fmla="*/ 44 w 87"/>
                <a:gd name="T53" fmla="*/ 9 h 83"/>
                <a:gd name="T54" fmla="*/ 74 w 87"/>
                <a:gd name="T5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83">
                  <a:moveTo>
                    <a:pt x="36" y="37"/>
                  </a:moveTo>
                  <a:cubicBezTo>
                    <a:pt x="36" y="26"/>
                    <a:pt x="36" y="26"/>
                    <a:pt x="36" y="26"/>
                  </a:cubicBezTo>
                  <a:cubicBezTo>
                    <a:pt x="43" y="26"/>
                    <a:pt x="43" y="26"/>
                    <a:pt x="43" y="26"/>
                  </a:cubicBezTo>
                  <a:cubicBezTo>
                    <a:pt x="47" y="26"/>
                    <a:pt x="52" y="27"/>
                    <a:pt x="52" y="31"/>
                  </a:cubicBezTo>
                  <a:cubicBezTo>
                    <a:pt x="52" y="36"/>
                    <a:pt x="50" y="37"/>
                    <a:pt x="45" y="37"/>
                  </a:cubicBezTo>
                  <a:cubicBezTo>
                    <a:pt x="36" y="37"/>
                    <a:pt x="36" y="37"/>
                    <a:pt x="36" y="37"/>
                  </a:cubicBezTo>
                  <a:moveTo>
                    <a:pt x="36" y="45"/>
                  </a:moveTo>
                  <a:cubicBezTo>
                    <a:pt x="41" y="45"/>
                    <a:pt x="41" y="45"/>
                    <a:pt x="41" y="45"/>
                  </a:cubicBezTo>
                  <a:cubicBezTo>
                    <a:pt x="52" y="63"/>
                    <a:pt x="52" y="63"/>
                    <a:pt x="52" y="63"/>
                  </a:cubicBezTo>
                  <a:cubicBezTo>
                    <a:pt x="63" y="63"/>
                    <a:pt x="63" y="63"/>
                    <a:pt x="63" y="63"/>
                  </a:cubicBezTo>
                  <a:cubicBezTo>
                    <a:pt x="52" y="44"/>
                    <a:pt x="52" y="44"/>
                    <a:pt x="52" y="44"/>
                  </a:cubicBezTo>
                  <a:cubicBezTo>
                    <a:pt x="58" y="43"/>
                    <a:pt x="63" y="41"/>
                    <a:pt x="63" y="32"/>
                  </a:cubicBezTo>
                  <a:cubicBezTo>
                    <a:pt x="63" y="22"/>
                    <a:pt x="56" y="19"/>
                    <a:pt x="44" y="19"/>
                  </a:cubicBezTo>
                  <a:cubicBezTo>
                    <a:pt x="26" y="19"/>
                    <a:pt x="26" y="19"/>
                    <a:pt x="26" y="19"/>
                  </a:cubicBezTo>
                  <a:cubicBezTo>
                    <a:pt x="26" y="63"/>
                    <a:pt x="26" y="63"/>
                    <a:pt x="26" y="63"/>
                  </a:cubicBezTo>
                  <a:cubicBezTo>
                    <a:pt x="36" y="63"/>
                    <a:pt x="36" y="63"/>
                    <a:pt x="36" y="63"/>
                  </a:cubicBezTo>
                  <a:cubicBezTo>
                    <a:pt x="36" y="45"/>
                    <a:pt x="36" y="45"/>
                    <a:pt x="36" y="45"/>
                  </a:cubicBezTo>
                  <a:moveTo>
                    <a:pt x="87" y="41"/>
                  </a:moveTo>
                  <a:cubicBezTo>
                    <a:pt x="87" y="15"/>
                    <a:pt x="66" y="0"/>
                    <a:pt x="44" y="0"/>
                  </a:cubicBezTo>
                  <a:cubicBezTo>
                    <a:pt x="21" y="0"/>
                    <a:pt x="0" y="15"/>
                    <a:pt x="0" y="41"/>
                  </a:cubicBezTo>
                  <a:cubicBezTo>
                    <a:pt x="0" y="67"/>
                    <a:pt x="21" y="83"/>
                    <a:pt x="44" y="83"/>
                  </a:cubicBezTo>
                  <a:cubicBezTo>
                    <a:pt x="66" y="83"/>
                    <a:pt x="87" y="67"/>
                    <a:pt x="87" y="41"/>
                  </a:cubicBezTo>
                  <a:moveTo>
                    <a:pt x="74" y="41"/>
                  </a:moveTo>
                  <a:cubicBezTo>
                    <a:pt x="74" y="60"/>
                    <a:pt x="60" y="73"/>
                    <a:pt x="44" y="73"/>
                  </a:cubicBezTo>
                  <a:cubicBezTo>
                    <a:pt x="44" y="73"/>
                    <a:pt x="44" y="73"/>
                    <a:pt x="44" y="73"/>
                  </a:cubicBezTo>
                  <a:cubicBezTo>
                    <a:pt x="26" y="73"/>
                    <a:pt x="13" y="60"/>
                    <a:pt x="13" y="41"/>
                  </a:cubicBezTo>
                  <a:cubicBezTo>
                    <a:pt x="13" y="22"/>
                    <a:pt x="26" y="9"/>
                    <a:pt x="44" y="9"/>
                  </a:cubicBezTo>
                  <a:cubicBezTo>
                    <a:pt x="60" y="9"/>
                    <a:pt x="74" y="22"/>
                    <a:pt x="74" y="4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noEditPoints="1"/>
            </p:cNvSpPr>
            <p:nvPr userDrawn="1"/>
          </p:nvSpPr>
          <p:spPr bwMode="auto">
            <a:xfrm>
              <a:off x="2316163" y="-617538"/>
              <a:ext cx="1933575" cy="365125"/>
            </a:xfrm>
            <a:custGeom>
              <a:avLst/>
              <a:gdLst>
                <a:gd name="T0" fmla="*/ 1048 w 2520"/>
                <a:gd name="T1" fmla="*/ 0 h 472"/>
                <a:gd name="T2" fmla="*/ 1048 w 2520"/>
                <a:gd name="T3" fmla="*/ 472 h 472"/>
                <a:gd name="T4" fmla="*/ 1181 w 2520"/>
                <a:gd name="T5" fmla="*/ 472 h 472"/>
                <a:gd name="T6" fmla="*/ 1181 w 2520"/>
                <a:gd name="T7" fmla="*/ 0 h 472"/>
                <a:gd name="T8" fmla="*/ 1048 w 2520"/>
                <a:gd name="T9" fmla="*/ 0 h 472"/>
                <a:gd name="T10" fmla="*/ 0 w 2520"/>
                <a:gd name="T11" fmla="*/ 0 h 472"/>
                <a:gd name="T12" fmla="*/ 0 w 2520"/>
                <a:gd name="T13" fmla="*/ 472 h 472"/>
                <a:gd name="T14" fmla="*/ 134 w 2520"/>
                <a:gd name="T15" fmla="*/ 472 h 472"/>
                <a:gd name="T16" fmla="*/ 134 w 2520"/>
                <a:gd name="T17" fmla="*/ 105 h 472"/>
                <a:gd name="T18" fmla="*/ 239 w 2520"/>
                <a:gd name="T19" fmla="*/ 106 h 472"/>
                <a:gd name="T20" fmla="*/ 314 w 2520"/>
                <a:gd name="T21" fmla="*/ 132 h 472"/>
                <a:gd name="T22" fmla="*/ 344 w 2520"/>
                <a:gd name="T23" fmla="*/ 257 h 472"/>
                <a:gd name="T24" fmla="*/ 344 w 2520"/>
                <a:gd name="T25" fmla="*/ 472 h 472"/>
                <a:gd name="T26" fmla="*/ 474 w 2520"/>
                <a:gd name="T27" fmla="*/ 472 h 472"/>
                <a:gd name="T28" fmla="*/ 474 w 2520"/>
                <a:gd name="T29" fmla="*/ 211 h 472"/>
                <a:gd name="T30" fmla="*/ 239 w 2520"/>
                <a:gd name="T31" fmla="*/ 0 h 472"/>
                <a:gd name="T32" fmla="*/ 0 w 2520"/>
                <a:gd name="T33" fmla="*/ 0 h 472"/>
                <a:gd name="T34" fmla="*/ 1262 w 2520"/>
                <a:gd name="T35" fmla="*/ 0 h 472"/>
                <a:gd name="T36" fmla="*/ 1262 w 2520"/>
                <a:gd name="T37" fmla="*/ 472 h 472"/>
                <a:gd name="T38" fmla="*/ 1479 w 2520"/>
                <a:gd name="T39" fmla="*/ 472 h 472"/>
                <a:gd name="T40" fmla="*/ 1672 w 2520"/>
                <a:gd name="T41" fmla="*/ 410 h 472"/>
                <a:gd name="T42" fmla="*/ 1719 w 2520"/>
                <a:gd name="T43" fmla="*/ 242 h 472"/>
                <a:gd name="T44" fmla="*/ 1676 w 2520"/>
                <a:gd name="T45" fmla="*/ 79 h 472"/>
                <a:gd name="T46" fmla="*/ 1449 w 2520"/>
                <a:gd name="T47" fmla="*/ 0 h 472"/>
                <a:gd name="T48" fmla="*/ 1262 w 2520"/>
                <a:gd name="T49" fmla="*/ 0 h 472"/>
                <a:gd name="T50" fmla="*/ 1395 w 2520"/>
                <a:gd name="T51" fmla="*/ 103 h 472"/>
                <a:gd name="T52" fmla="*/ 1452 w 2520"/>
                <a:gd name="T53" fmla="*/ 103 h 472"/>
                <a:gd name="T54" fmla="*/ 1589 w 2520"/>
                <a:gd name="T55" fmla="*/ 237 h 472"/>
                <a:gd name="T56" fmla="*/ 1452 w 2520"/>
                <a:gd name="T57" fmla="*/ 372 h 472"/>
                <a:gd name="T58" fmla="*/ 1395 w 2520"/>
                <a:gd name="T59" fmla="*/ 372 h 472"/>
                <a:gd name="T60" fmla="*/ 1395 w 2520"/>
                <a:gd name="T61" fmla="*/ 103 h 472"/>
                <a:gd name="T62" fmla="*/ 856 w 2520"/>
                <a:gd name="T63" fmla="*/ 0 h 472"/>
                <a:gd name="T64" fmla="*/ 745 w 2520"/>
                <a:gd name="T65" fmla="*/ 374 h 472"/>
                <a:gd name="T66" fmla="*/ 638 w 2520"/>
                <a:gd name="T67" fmla="*/ 0 h 472"/>
                <a:gd name="T68" fmla="*/ 494 w 2520"/>
                <a:gd name="T69" fmla="*/ 0 h 472"/>
                <a:gd name="T70" fmla="*/ 646 w 2520"/>
                <a:gd name="T71" fmla="*/ 472 h 472"/>
                <a:gd name="T72" fmla="*/ 838 w 2520"/>
                <a:gd name="T73" fmla="*/ 472 h 472"/>
                <a:gd name="T74" fmla="*/ 992 w 2520"/>
                <a:gd name="T75" fmla="*/ 0 h 472"/>
                <a:gd name="T76" fmla="*/ 856 w 2520"/>
                <a:gd name="T77" fmla="*/ 0 h 472"/>
                <a:gd name="T78" fmla="*/ 1781 w 2520"/>
                <a:gd name="T79" fmla="*/ 472 h 472"/>
                <a:gd name="T80" fmla="*/ 1915 w 2520"/>
                <a:gd name="T81" fmla="*/ 472 h 472"/>
                <a:gd name="T82" fmla="*/ 1915 w 2520"/>
                <a:gd name="T83" fmla="*/ 0 h 472"/>
                <a:gd name="T84" fmla="*/ 1781 w 2520"/>
                <a:gd name="T85" fmla="*/ 0 h 472"/>
                <a:gd name="T86" fmla="*/ 1781 w 2520"/>
                <a:gd name="T87" fmla="*/ 472 h 472"/>
                <a:gd name="T88" fmla="*/ 2155 w 2520"/>
                <a:gd name="T89" fmla="*/ 1 h 472"/>
                <a:gd name="T90" fmla="*/ 1969 w 2520"/>
                <a:gd name="T91" fmla="*/ 472 h 472"/>
                <a:gd name="T92" fmla="*/ 2100 w 2520"/>
                <a:gd name="T93" fmla="*/ 472 h 472"/>
                <a:gd name="T94" fmla="*/ 2130 w 2520"/>
                <a:gd name="T95" fmla="*/ 389 h 472"/>
                <a:gd name="T96" fmla="*/ 2350 w 2520"/>
                <a:gd name="T97" fmla="*/ 389 h 472"/>
                <a:gd name="T98" fmla="*/ 2378 w 2520"/>
                <a:gd name="T99" fmla="*/ 472 h 472"/>
                <a:gd name="T100" fmla="*/ 2520 w 2520"/>
                <a:gd name="T101" fmla="*/ 472 h 472"/>
                <a:gd name="T102" fmla="*/ 2333 w 2520"/>
                <a:gd name="T103" fmla="*/ 1 h 472"/>
                <a:gd name="T104" fmla="*/ 2155 w 2520"/>
                <a:gd name="T105" fmla="*/ 1 h 472"/>
                <a:gd name="T106" fmla="*/ 2241 w 2520"/>
                <a:gd name="T107" fmla="*/ 87 h 472"/>
                <a:gd name="T108" fmla="*/ 2322 w 2520"/>
                <a:gd name="T109" fmla="*/ 307 h 472"/>
                <a:gd name="T110" fmla="*/ 2158 w 2520"/>
                <a:gd name="T111" fmla="*/ 307 h 472"/>
                <a:gd name="T112" fmla="*/ 2241 w 2520"/>
                <a:gd name="T113" fmla="*/ 8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0" h="472">
                  <a:moveTo>
                    <a:pt x="1048" y="0"/>
                  </a:moveTo>
                  <a:cubicBezTo>
                    <a:pt x="1048" y="472"/>
                    <a:pt x="1048" y="472"/>
                    <a:pt x="1048" y="472"/>
                  </a:cubicBezTo>
                  <a:cubicBezTo>
                    <a:pt x="1181" y="472"/>
                    <a:pt x="1181" y="472"/>
                    <a:pt x="1181" y="472"/>
                  </a:cubicBezTo>
                  <a:cubicBezTo>
                    <a:pt x="1181" y="0"/>
                    <a:pt x="1181" y="0"/>
                    <a:pt x="1181" y="0"/>
                  </a:cubicBezTo>
                  <a:lnTo>
                    <a:pt x="1048" y="0"/>
                  </a:lnTo>
                  <a:close/>
                  <a:moveTo>
                    <a:pt x="0" y="0"/>
                  </a:moveTo>
                  <a:cubicBezTo>
                    <a:pt x="0" y="472"/>
                    <a:pt x="0" y="472"/>
                    <a:pt x="0" y="472"/>
                  </a:cubicBezTo>
                  <a:cubicBezTo>
                    <a:pt x="134" y="472"/>
                    <a:pt x="134" y="472"/>
                    <a:pt x="134" y="472"/>
                  </a:cubicBezTo>
                  <a:cubicBezTo>
                    <a:pt x="134" y="105"/>
                    <a:pt x="134" y="105"/>
                    <a:pt x="134" y="105"/>
                  </a:cubicBezTo>
                  <a:cubicBezTo>
                    <a:pt x="239" y="106"/>
                    <a:pt x="239" y="106"/>
                    <a:pt x="239" y="106"/>
                  </a:cubicBezTo>
                  <a:cubicBezTo>
                    <a:pt x="273" y="106"/>
                    <a:pt x="297" y="114"/>
                    <a:pt x="314" y="132"/>
                  </a:cubicBezTo>
                  <a:cubicBezTo>
                    <a:pt x="335" y="154"/>
                    <a:pt x="344" y="191"/>
                    <a:pt x="344" y="257"/>
                  </a:cubicBezTo>
                  <a:cubicBezTo>
                    <a:pt x="344" y="472"/>
                    <a:pt x="344" y="472"/>
                    <a:pt x="344" y="472"/>
                  </a:cubicBezTo>
                  <a:cubicBezTo>
                    <a:pt x="474" y="472"/>
                    <a:pt x="474" y="472"/>
                    <a:pt x="474" y="472"/>
                  </a:cubicBezTo>
                  <a:cubicBezTo>
                    <a:pt x="474" y="211"/>
                    <a:pt x="474" y="211"/>
                    <a:pt x="474" y="211"/>
                  </a:cubicBezTo>
                  <a:cubicBezTo>
                    <a:pt x="474" y="25"/>
                    <a:pt x="355" y="0"/>
                    <a:pt x="239" y="0"/>
                  </a:cubicBezTo>
                  <a:lnTo>
                    <a:pt x="0" y="0"/>
                  </a:lnTo>
                  <a:close/>
                  <a:moveTo>
                    <a:pt x="1262" y="0"/>
                  </a:moveTo>
                  <a:cubicBezTo>
                    <a:pt x="1262" y="472"/>
                    <a:pt x="1262" y="472"/>
                    <a:pt x="1262" y="472"/>
                  </a:cubicBezTo>
                  <a:cubicBezTo>
                    <a:pt x="1479" y="472"/>
                    <a:pt x="1479" y="472"/>
                    <a:pt x="1479" y="472"/>
                  </a:cubicBezTo>
                  <a:cubicBezTo>
                    <a:pt x="1594" y="472"/>
                    <a:pt x="1631" y="453"/>
                    <a:pt x="1672" y="410"/>
                  </a:cubicBezTo>
                  <a:cubicBezTo>
                    <a:pt x="1701" y="380"/>
                    <a:pt x="1719" y="314"/>
                    <a:pt x="1719" y="242"/>
                  </a:cubicBezTo>
                  <a:cubicBezTo>
                    <a:pt x="1719" y="175"/>
                    <a:pt x="1704" y="116"/>
                    <a:pt x="1676" y="79"/>
                  </a:cubicBezTo>
                  <a:cubicBezTo>
                    <a:pt x="1627" y="13"/>
                    <a:pt x="1556" y="0"/>
                    <a:pt x="1449" y="0"/>
                  </a:cubicBezTo>
                  <a:lnTo>
                    <a:pt x="1262" y="0"/>
                  </a:lnTo>
                  <a:close/>
                  <a:moveTo>
                    <a:pt x="1395" y="103"/>
                  </a:moveTo>
                  <a:cubicBezTo>
                    <a:pt x="1452" y="103"/>
                    <a:pt x="1452" y="103"/>
                    <a:pt x="1452" y="103"/>
                  </a:cubicBezTo>
                  <a:cubicBezTo>
                    <a:pt x="1535" y="103"/>
                    <a:pt x="1589" y="140"/>
                    <a:pt x="1589" y="237"/>
                  </a:cubicBezTo>
                  <a:cubicBezTo>
                    <a:pt x="1589" y="334"/>
                    <a:pt x="1535" y="372"/>
                    <a:pt x="1452" y="372"/>
                  </a:cubicBezTo>
                  <a:cubicBezTo>
                    <a:pt x="1395" y="372"/>
                    <a:pt x="1395" y="372"/>
                    <a:pt x="1395" y="372"/>
                  </a:cubicBezTo>
                  <a:lnTo>
                    <a:pt x="1395" y="103"/>
                  </a:lnTo>
                  <a:close/>
                  <a:moveTo>
                    <a:pt x="856" y="0"/>
                  </a:moveTo>
                  <a:cubicBezTo>
                    <a:pt x="745" y="374"/>
                    <a:pt x="745" y="374"/>
                    <a:pt x="745" y="374"/>
                  </a:cubicBezTo>
                  <a:cubicBezTo>
                    <a:pt x="638" y="0"/>
                    <a:pt x="638" y="0"/>
                    <a:pt x="638" y="0"/>
                  </a:cubicBezTo>
                  <a:cubicBezTo>
                    <a:pt x="494" y="0"/>
                    <a:pt x="494" y="0"/>
                    <a:pt x="494" y="0"/>
                  </a:cubicBezTo>
                  <a:cubicBezTo>
                    <a:pt x="646" y="472"/>
                    <a:pt x="646" y="472"/>
                    <a:pt x="646" y="472"/>
                  </a:cubicBezTo>
                  <a:cubicBezTo>
                    <a:pt x="838" y="472"/>
                    <a:pt x="838" y="472"/>
                    <a:pt x="838" y="472"/>
                  </a:cubicBezTo>
                  <a:cubicBezTo>
                    <a:pt x="992" y="0"/>
                    <a:pt x="992" y="0"/>
                    <a:pt x="992" y="0"/>
                  </a:cubicBezTo>
                  <a:lnTo>
                    <a:pt x="856" y="0"/>
                  </a:lnTo>
                  <a:close/>
                  <a:moveTo>
                    <a:pt x="1781" y="472"/>
                  </a:moveTo>
                  <a:cubicBezTo>
                    <a:pt x="1915" y="472"/>
                    <a:pt x="1915" y="472"/>
                    <a:pt x="1915" y="472"/>
                  </a:cubicBezTo>
                  <a:cubicBezTo>
                    <a:pt x="1915" y="0"/>
                    <a:pt x="1915" y="0"/>
                    <a:pt x="1915" y="0"/>
                  </a:cubicBezTo>
                  <a:cubicBezTo>
                    <a:pt x="1781" y="0"/>
                    <a:pt x="1781" y="0"/>
                    <a:pt x="1781" y="0"/>
                  </a:cubicBezTo>
                  <a:lnTo>
                    <a:pt x="1781" y="472"/>
                  </a:lnTo>
                  <a:close/>
                  <a:moveTo>
                    <a:pt x="2155" y="1"/>
                  </a:moveTo>
                  <a:cubicBezTo>
                    <a:pt x="1969" y="472"/>
                    <a:pt x="1969" y="472"/>
                    <a:pt x="1969" y="472"/>
                  </a:cubicBezTo>
                  <a:cubicBezTo>
                    <a:pt x="2100" y="472"/>
                    <a:pt x="2100" y="472"/>
                    <a:pt x="2100" y="472"/>
                  </a:cubicBezTo>
                  <a:cubicBezTo>
                    <a:pt x="2130" y="389"/>
                    <a:pt x="2130" y="389"/>
                    <a:pt x="2130" y="389"/>
                  </a:cubicBezTo>
                  <a:cubicBezTo>
                    <a:pt x="2350" y="389"/>
                    <a:pt x="2350" y="389"/>
                    <a:pt x="2350" y="389"/>
                  </a:cubicBezTo>
                  <a:cubicBezTo>
                    <a:pt x="2378" y="472"/>
                    <a:pt x="2378" y="472"/>
                    <a:pt x="2378" y="472"/>
                  </a:cubicBezTo>
                  <a:cubicBezTo>
                    <a:pt x="2520" y="472"/>
                    <a:pt x="2520" y="472"/>
                    <a:pt x="2520" y="472"/>
                  </a:cubicBezTo>
                  <a:cubicBezTo>
                    <a:pt x="2333" y="1"/>
                    <a:pt x="2333" y="1"/>
                    <a:pt x="2333" y="1"/>
                  </a:cubicBezTo>
                  <a:lnTo>
                    <a:pt x="2155" y="1"/>
                  </a:lnTo>
                  <a:close/>
                  <a:moveTo>
                    <a:pt x="2241" y="87"/>
                  </a:moveTo>
                  <a:cubicBezTo>
                    <a:pt x="2322" y="307"/>
                    <a:pt x="2322" y="307"/>
                    <a:pt x="2322" y="307"/>
                  </a:cubicBezTo>
                  <a:cubicBezTo>
                    <a:pt x="2158" y="307"/>
                    <a:pt x="2158" y="307"/>
                    <a:pt x="2158" y="307"/>
                  </a:cubicBezTo>
                  <a:lnTo>
                    <a:pt x="2241" y="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noEditPoints="1"/>
            </p:cNvSpPr>
            <p:nvPr userDrawn="1"/>
          </p:nvSpPr>
          <p:spPr bwMode="auto">
            <a:xfrm>
              <a:off x="1346200" y="-720726"/>
              <a:ext cx="831850" cy="552450"/>
            </a:xfrm>
            <a:custGeom>
              <a:avLst/>
              <a:gdLst>
                <a:gd name="T0" fmla="*/ 405 w 1086"/>
                <a:gd name="T1" fmla="*/ 214 h 718"/>
                <a:gd name="T2" fmla="*/ 405 w 1086"/>
                <a:gd name="T3" fmla="*/ 149 h 718"/>
                <a:gd name="T4" fmla="*/ 424 w 1086"/>
                <a:gd name="T5" fmla="*/ 148 h 718"/>
                <a:gd name="T6" fmla="*/ 719 w 1086"/>
                <a:gd name="T7" fmla="*/ 301 h 718"/>
                <a:gd name="T8" fmla="*/ 458 w 1086"/>
                <a:gd name="T9" fmla="*/ 476 h 718"/>
                <a:gd name="T10" fmla="*/ 405 w 1086"/>
                <a:gd name="T11" fmla="*/ 467 h 718"/>
                <a:gd name="T12" fmla="*/ 405 w 1086"/>
                <a:gd name="T13" fmla="*/ 270 h 718"/>
                <a:gd name="T14" fmla="*/ 530 w 1086"/>
                <a:gd name="T15" fmla="*/ 378 h 718"/>
                <a:gd name="T16" fmla="*/ 622 w 1086"/>
                <a:gd name="T17" fmla="*/ 300 h 718"/>
                <a:gd name="T18" fmla="*/ 441 w 1086"/>
                <a:gd name="T19" fmla="*/ 212 h 718"/>
                <a:gd name="T20" fmla="*/ 405 w 1086"/>
                <a:gd name="T21" fmla="*/ 214 h 718"/>
                <a:gd name="T22" fmla="*/ 405 w 1086"/>
                <a:gd name="T23" fmla="*/ 0 h 718"/>
                <a:gd name="T24" fmla="*/ 405 w 1086"/>
                <a:gd name="T25" fmla="*/ 97 h 718"/>
                <a:gd name="T26" fmla="*/ 424 w 1086"/>
                <a:gd name="T27" fmla="*/ 95 h 718"/>
                <a:gd name="T28" fmla="*/ 832 w 1086"/>
                <a:gd name="T29" fmla="*/ 298 h 718"/>
                <a:gd name="T30" fmla="*/ 455 w 1086"/>
                <a:gd name="T31" fmla="*/ 523 h 718"/>
                <a:gd name="T32" fmla="*/ 405 w 1086"/>
                <a:gd name="T33" fmla="*/ 518 h 718"/>
                <a:gd name="T34" fmla="*/ 405 w 1086"/>
                <a:gd name="T35" fmla="*/ 578 h 718"/>
                <a:gd name="T36" fmla="*/ 447 w 1086"/>
                <a:gd name="T37" fmla="*/ 581 h 718"/>
                <a:gd name="T38" fmla="*/ 881 w 1086"/>
                <a:gd name="T39" fmla="*/ 381 h 718"/>
                <a:gd name="T40" fmla="*/ 1004 w 1086"/>
                <a:gd name="T41" fmla="*/ 456 h 718"/>
                <a:gd name="T42" fmla="*/ 449 w 1086"/>
                <a:gd name="T43" fmla="*/ 636 h 718"/>
                <a:gd name="T44" fmla="*/ 405 w 1086"/>
                <a:gd name="T45" fmla="*/ 634 h 718"/>
                <a:gd name="T46" fmla="*/ 405 w 1086"/>
                <a:gd name="T47" fmla="*/ 718 h 718"/>
                <a:gd name="T48" fmla="*/ 1086 w 1086"/>
                <a:gd name="T49" fmla="*/ 718 h 718"/>
                <a:gd name="T50" fmla="*/ 1086 w 1086"/>
                <a:gd name="T51" fmla="*/ 0 h 718"/>
                <a:gd name="T52" fmla="*/ 405 w 1086"/>
                <a:gd name="T53" fmla="*/ 0 h 718"/>
                <a:gd name="T54" fmla="*/ 405 w 1086"/>
                <a:gd name="T55" fmla="*/ 467 h 718"/>
                <a:gd name="T56" fmla="*/ 405 w 1086"/>
                <a:gd name="T57" fmla="*/ 518 h 718"/>
                <a:gd name="T58" fmla="*/ 194 w 1086"/>
                <a:gd name="T59" fmla="*/ 317 h 718"/>
                <a:gd name="T60" fmla="*/ 405 w 1086"/>
                <a:gd name="T61" fmla="*/ 214 h 718"/>
                <a:gd name="T62" fmla="*/ 405 w 1086"/>
                <a:gd name="T63" fmla="*/ 270 h 718"/>
                <a:gd name="T64" fmla="*/ 405 w 1086"/>
                <a:gd name="T65" fmla="*/ 270 h 718"/>
                <a:gd name="T66" fmla="*/ 281 w 1086"/>
                <a:gd name="T67" fmla="*/ 327 h 718"/>
                <a:gd name="T68" fmla="*/ 405 w 1086"/>
                <a:gd name="T69" fmla="*/ 467 h 718"/>
                <a:gd name="T70" fmla="*/ 111 w 1086"/>
                <a:gd name="T71" fmla="*/ 309 h 718"/>
                <a:gd name="T72" fmla="*/ 405 w 1086"/>
                <a:gd name="T73" fmla="*/ 149 h 718"/>
                <a:gd name="T74" fmla="*/ 405 w 1086"/>
                <a:gd name="T75" fmla="*/ 97 h 718"/>
                <a:gd name="T76" fmla="*/ 0 w 1086"/>
                <a:gd name="T77" fmla="*/ 298 h 718"/>
                <a:gd name="T78" fmla="*/ 405 w 1086"/>
                <a:gd name="T79" fmla="*/ 634 h 718"/>
                <a:gd name="T80" fmla="*/ 405 w 1086"/>
                <a:gd name="T81" fmla="*/ 578 h 718"/>
                <a:gd name="T82" fmla="*/ 111 w 1086"/>
                <a:gd name="T83" fmla="*/ 30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6" h="718">
                  <a:moveTo>
                    <a:pt x="405" y="214"/>
                  </a:moveTo>
                  <a:cubicBezTo>
                    <a:pt x="405" y="149"/>
                    <a:pt x="405" y="149"/>
                    <a:pt x="405" y="149"/>
                  </a:cubicBezTo>
                  <a:cubicBezTo>
                    <a:pt x="412" y="149"/>
                    <a:pt x="418" y="148"/>
                    <a:pt x="424" y="148"/>
                  </a:cubicBezTo>
                  <a:cubicBezTo>
                    <a:pt x="602" y="143"/>
                    <a:pt x="719" y="301"/>
                    <a:pt x="719" y="301"/>
                  </a:cubicBezTo>
                  <a:cubicBezTo>
                    <a:pt x="719" y="301"/>
                    <a:pt x="593" y="476"/>
                    <a:pt x="458" y="476"/>
                  </a:cubicBezTo>
                  <a:cubicBezTo>
                    <a:pt x="438" y="476"/>
                    <a:pt x="421" y="472"/>
                    <a:pt x="405" y="467"/>
                  </a:cubicBezTo>
                  <a:cubicBezTo>
                    <a:pt x="405" y="270"/>
                    <a:pt x="405" y="270"/>
                    <a:pt x="405" y="270"/>
                  </a:cubicBezTo>
                  <a:cubicBezTo>
                    <a:pt x="474" y="279"/>
                    <a:pt x="488" y="309"/>
                    <a:pt x="530" y="378"/>
                  </a:cubicBezTo>
                  <a:cubicBezTo>
                    <a:pt x="622" y="300"/>
                    <a:pt x="622" y="300"/>
                    <a:pt x="622" y="300"/>
                  </a:cubicBezTo>
                  <a:cubicBezTo>
                    <a:pt x="622" y="300"/>
                    <a:pt x="555" y="212"/>
                    <a:pt x="441" y="212"/>
                  </a:cubicBezTo>
                  <a:cubicBezTo>
                    <a:pt x="429" y="212"/>
                    <a:pt x="417" y="213"/>
                    <a:pt x="405" y="214"/>
                  </a:cubicBezTo>
                  <a:moveTo>
                    <a:pt x="405" y="0"/>
                  </a:moveTo>
                  <a:cubicBezTo>
                    <a:pt x="405" y="97"/>
                    <a:pt x="405" y="97"/>
                    <a:pt x="405" y="97"/>
                  </a:cubicBezTo>
                  <a:cubicBezTo>
                    <a:pt x="412" y="96"/>
                    <a:pt x="418" y="96"/>
                    <a:pt x="424" y="95"/>
                  </a:cubicBezTo>
                  <a:cubicBezTo>
                    <a:pt x="671" y="87"/>
                    <a:pt x="832" y="298"/>
                    <a:pt x="832" y="298"/>
                  </a:cubicBezTo>
                  <a:cubicBezTo>
                    <a:pt x="832" y="298"/>
                    <a:pt x="647" y="523"/>
                    <a:pt x="455" y="523"/>
                  </a:cubicBezTo>
                  <a:cubicBezTo>
                    <a:pt x="437" y="523"/>
                    <a:pt x="421" y="521"/>
                    <a:pt x="405" y="518"/>
                  </a:cubicBezTo>
                  <a:cubicBezTo>
                    <a:pt x="405" y="578"/>
                    <a:pt x="405" y="578"/>
                    <a:pt x="405" y="578"/>
                  </a:cubicBezTo>
                  <a:cubicBezTo>
                    <a:pt x="419" y="580"/>
                    <a:pt x="432" y="581"/>
                    <a:pt x="447" y="581"/>
                  </a:cubicBezTo>
                  <a:cubicBezTo>
                    <a:pt x="626" y="581"/>
                    <a:pt x="755" y="489"/>
                    <a:pt x="881" y="381"/>
                  </a:cubicBezTo>
                  <a:cubicBezTo>
                    <a:pt x="902" y="398"/>
                    <a:pt x="987" y="438"/>
                    <a:pt x="1004" y="456"/>
                  </a:cubicBezTo>
                  <a:cubicBezTo>
                    <a:pt x="885" y="556"/>
                    <a:pt x="607" y="636"/>
                    <a:pt x="449" y="636"/>
                  </a:cubicBezTo>
                  <a:cubicBezTo>
                    <a:pt x="434" y="636"/>
                    <a:pt x="420" y="636"/>
                    <a:pt x="405" y="634"/>
                  </a:cubicBezTo>
                  <a:cubicBezTo>
                    <a:pt x="405" y="718"/>
                    <a:pt x="405" y="718"/>
                    <a:pt x="405" y="718"/>
                  </a:cubicBezTo>
                  <a:cubicBezTo>
                    <a:pt x="1086" y="718"/>
                    <a:pt x="1086" y="718"/>
                    <a:pt x="1086" y="718"/>
                  </a:cubicBezTo>
                  <a:cubicBezTo>
                    <a:pt x="1086" y="0"/>
                    <a:pt x="1086" y="0"/>
                    <a:pt x="1086" y="0"/>
                  </a:cubicBezTo>
                  <a:lnTo>
                    <a:pt x="405" y="0"/>
                  </a:lnTo>
                  <a:close/>
                  <a:moveTo>
                    <a:pt x="405" y="467"/>
                  </a:moveTo>
                  <a:cubicBezTo>
                    <a:pt x="405" y="518"/>
                    <a:pt x="405" y="518"/>
                    <a:pt x="405" y="518"/>
                  </a:cubicBezTo>
                  <a:cubicBezTo>
                    <a:pt x="240" y="489"/>
                    <a:pt x="194" y="317"/>
                    <a:pt x="194" y="317"/>
                  </a:cubicBezTo>
                  <a:cubicBezTo>
                    <a:pt x="194" y="317"/>
                    <a:pt x="273" y="228"/>
                    <a:pt x="405" y="214"/>
                  </a:cubicBezTo>
                  <a:cubicBezTo>
                    <a:pt x="405" y="270"/>
                    <a:pt x="405" y="270"/>
                    <a:pt x="405" y="270"/>
                  </a:cubicBezTo>
                  <a:cubicBezTo>
                    <a:pt x="405" y="270"/>
                    <a:pt x="405" y="270"/>
                    <a:pt x="405" y="270"/>
                  </a:cubicBezTo>
                  <a:cubicBezTo>
                    <a:pt x="336" y="262"/>
                    <a:pt x="281" y="327"/>
                    <a:pt x="281" y="327"/>
                  </a:cubicBezTo>
                  <a:cubicBezTo>
                    <a:pt x="281" y="327"/>
                    <a:pt x="312" y="436"/>
                    <a:pt x="405" y="467"/>
                  </a:cubicBezTo>
                  <a:moveTo>
                    <a:pt x="111" y="309"/>
                  </a:moveTo>
                  <a:cubicBezTo>
                    <a:pt x="111" y="309"/>
                    <a:pt x="209" y="164"/>
                    <a:pt x="405" y="149"/>
                  </a:cubicBezTo>
                  <a:cubicBezTo>
                    <a:pt x="405" y="97"/>
                    <a:pt x="405" y="97"/>
                    <a:pt x="405" y="97"/>
                  </a:cubicBezTo>
                  <a:cubicBezTo>
                    <a:pt x="188" y="114"/>
                    <a:pt x="0" y="298"/>
                    <a:pt x="0" y="298"/>
                  </a:cubicBezTo>
                  <a:cubicBezTo>
                    <a:pt x="0" y="298"/>
                    <a:pt x="106" y="606"/>
                    <a:pt x="405" y="634"/>
                  </a:cubicBezTo>
                  <a:cubicBezTo>
                    <a:pt x="405" y="578"/>
                    <a:pt x="405" y="578"/>
                    <a:pt x="405" y="578"/>
                  </a:cubicBezTo>
                  <a:cubicBezTo>
                    <a:pt x="186" y="551"/>
                    <a:pt x="111" y="309"/>
                    <a:pt x="111" y="30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userDrawn="1"/>
        </p:nvSpPr>
        <p:spPr>
          <a:xfrm>
            <a:off x="7321691" y="5831287"/>
            <a:ext cx="240770" cy="161583"/>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r"/>
            <a:fld id="{9EF62655-870B-4C06-BC3D-C67D37BAE36D}" type="slidenum">
              <a:rPr lang="en-US" sz="850" kern="1200" smtClean="0">
                <a:solidFill>
                  <a:schemeClr val="accent4"/>
                </a:solidFill>
                <a:latin typeface="Trebuchet MS" panose="020B0603020202020204" pitchFamily="34" charset="0"/>
                <a:ea typeface="MS PGothic" pitchFamily="34" charset="-128"/>
                <a:cs typeface="+mn-cs"/>
              </a:rPr>
              <a:pPr algn="r"/>
              <a:t>‹#›</a:t>
            </a:fld>
            <a:r>
              <a:rPr lang="en-US" sz="1050" cap="none" baseline="0" dirty="0" smtClean="0">
                <a:solidFill>
                  <a:schemeClr val="accent2">
                    <a:lumMod val="60000"/>
                    <a:lumOff val="40000"/>
                  </a:schemeClr>
                </a:solidFill>
              </a:rPr>
              <a:t> </a:t>
            </a:r>
            <a:endParaRPr lang="en-US" sz="1050" cap="none" dirty="0" smtClean="0">
              <a:solidFill>
                <a:schemeClr val="accent2">
                  <a:lumMod val="60000"/>
                  <a:lumOff val="40000"/>
                </a:schemeClr>
              </a:solidFill>
            </a:endParaRPr>
          </a:p>
        </p:txBody>
      </p:sp>
    </p:spTree>
    <p:extLst>
      <p:ext uri="{BB962C8B-B14F-4D97-AF65-F5344CB8AC3E}">
        <p14:creationId xmlns:p14="http://schemas.microsoft.com/office/powerpoint/2010/main" val="1708959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IGHT Highlight">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0" y="0"/>
            <a:ext cx="8229600" cy="6172200"/>
          </a:xfrm>
          <a:prstGeom prst="rect">
            <a:avLst/>
          </a:prstGeom>
        </p:spPr>
      </p:pic>
      <p:sp>
        <p:nvSpPr>
          <p:cNvPr id="13" name="Rectangle 12"/>
          <p:cNvSpPr/>
          <p:nvPr userDrawn="1"/>
        </p:nvSpPr>
        <p:spPr>
          <a:xfrm>
            <a:off x="0" y="0"/>
            <a:ext cx="8229600" cy="6172200"/>
          </a:xfrm>
          <a:prstGeom prst="rect">
            <a:avLst/>
          </a:prstGeom>
          <a:gradFill>
            <a:gsLst>
              <a:gs pos="0">
                <a:schemeClr val="bg1"/>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p:cNvSpPr>
            <a:spLocks noGrp="1"/>
          </p:cNvSpPr>
          <p:nvPr>
            <p:ph type="body" sz="quarter" idx="10" hasCustomPrompt="1"/>
          </p:nvPr>
        </p:nvSpPr>
        <p:spPr>
          <a:xfrm>
            <a:off x="4648933" y="2311880"/>
            <a:ext cx="3128492" cy="1535501"/>
          </a:xfrm>
        </p:spPr>
        <p:txBody>
          <a:bodyPr anchor="ctr"/>
          <a:lstStyle>
            <a:lvl1pPr marL="0" indent="0" algn="ctr">
              <a:lnSpc>
                <a:spcPct val="90000"/>
              </a:lnSpc>
              <a:spcBef>
                <a:spcPts val="0"/>
              </a:spcBef>
              <a:buFontTx/>
              <a:buNone/>
              <a:defRPr sz="2800" cap="all" baseline="0">
                <a:solidFill>
                  <a:schemeClr val="tx1"/>
                </a:solidFill>
              </a:defRPr>
            </a:lvl1pPr>
            <a:lvl2pPr marL="571500" indent="0">
              <a:buFontTx/>
              <a:buNone/>
              <a:defRPr/>
            </a:lvl2pPr>
            <a:lvl3pPr marL="1089025" indent="0">
              <a:buFontTx/>
              <a:buNone/>
              <a:defRPr/>
            </a:lvl3pPr>
            <a:lvl4pPr marL="1546225" indent="0">
              <a:buFontTx/>
              <a:buNone/>
              <a:defRPr/>
            </a:lvl4pPr>
            <a:lvl5pPr marL="1889125" indent="0">
              <a:buFontTx/>
              <a:buNone/>
              <a:defRPr/>
            </a:lvl5pPr>
          </a:lstStyle>
          <a:p>
            <a:pPr lvl="0"/>
            <a:r>
              <a:rPr lang="en-US" dirty="0" smtClean="0"/>
              <a:t>CLICK TO EDIT MASTER TEXT STYLES</a:t>
            </a:r>
          </a:p>
        </p:txBody>
      </p:sp>
    </p:spTree>
    <p:extLst>
      <p:ext uri="{BB962C8B-B14F-4D97-AF65-F5344CB8AC3E}">
        <p14:creationId xmlns:p14="http://schemas.microsoft.com/office/powerpoint/2010/main" val="147019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 Exploding Triangles">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8229600" cy="6172200"/>
          </a:xfrm>
          <a:prstGeom prst="rect">
            <a:avLst/>
          </a:prstGeom>
        </p:spPr>
      </p:pic>
      <p:grpSp>
        <p:nvGrpSpPr>
          <p:cNvPr id="1734" name="Group 1733"/>
          <p:cNvGrpSpPr/>
          <p:nvPr userDrawn="1"/>
        </p:nvGrpSpPr>
        <p:grpSpPr>
          <a:xfrm>
            <a:off x="508119" y="413925"/>
            <a:ext cx="2365955" cy="582700"/>
            <a:chOff x="1346200" y="-720726"/>
            <a:chExt cx="2990850" cy="552450"/>
          </a:xfrm>
        </p:grpSpPr>
        <p:sp>
          <p:nvSpPr>
            <p:cNvPr id="1735" name="Freeform 1734"/>
            <p:cNvSpPr>
              <a:spLocks noEditPoints="1"/>
            </p:cNvSpPr>
            <p:nvPr userDrawn="1"/>
          </p:nvSpPr>
          <p:spPr bwMode="auto">
            <a:xfrm>
              <a:off x="4270375" y="-306388"/>
              <a:ext cx="66675" cy="65088"/>
            </a:xfrm>
            <a:custGeom>
              <a:avLst/>
              <a:gdLst>
                <a:gd name="T0" fmla="*/ 36 w 87"/>
                <a:gd name="T1" fmla="*/ 37 h 83"/>
                <a:gd name="T2" fmla="*/ 36 w 87"/>
                <a:gd name="T3" fmla="*/ 26 h 83"/>
                <a:gd name="T4" fmla="*/ 43 w 87"/>
                <a:gd name="T5" fmla="*/ 26 h 83"/>
                <a:gd name="T6" fmla="*/ 52 w 87"/>
                <a:gd name="T7" fmla="*/ 31 h 83"/>
                <a:gd name="T8" fmla="*/ 45 w 87"/>
                <a:gd name="T9" fmla="*/ 37 h 83"/>
                <a:gd name="T10" fmla="*/ 36 w 87"/>
                <a:gd name="T11" fmla="*/ 37 h 83"/>
                <a:gd name="T12" fmla="*/ 36 w 87"/>
                <a:gd name="T13" fmla="*/ 45 h 83"/>
                <a:gd name="T14" fmla="*/ 41 w 87"/>
                <a:gd name="T15" fmla="*/ 45 h 83"/>
                <a:gd name="T16" fmla="*/ 52 w 87"/>
                <a:gd name="T17" fmla="*/ 63 h 83"/>
                <a:gd name="T18" fmla="*/ 63 w 87"/>
                <a:gd name="T19" fmla="*/ 63 h 83"/>
                <a:gd name="T20" fmla="*/ 52 w 87"/>
                <a:gd name="T21" fmla="*/ 44 h 83"/>
                <a:gd name="T22" fmla="*/ 63 w 87"/>
                <a:gd name="T23" fmla="*/ 32 h 83"/>
                <a:gd name="T24" fmla="*/ 44 w 87"/>
                <a:gd name="T25" fmla="*/ 19 h 83"/>
                <a:gd name="T26" fmla="*/ 26 w 87"/>
                <a:gd name="T27" fmla="*/ 19 h 83"/>
                <a:gd name="T28" fmla="*/ 26 w 87"/>
                <a:gd name="T29" fmla="*/ 63 h 83"/>
                <a:gd name="T30" fmla="*/ 36 w 87"/>
                <a:gd name="T31" fmla="*/ 63 h 83"/>
                <a:gd name="T32" fmla="*/ 36 w 87"/>
                <a:gd name="T33" fmla="*/ 45 h 83"/>
                <a:gd name="T34" fmla="*/ 87 w 87"/>
                <a:gd name="T35" fmla="*/ 41 h 83"/>
                <a:gd name="T36" fmla="*/ 44 w 87"/>
                <a:gd name="T37" fmla="*/ 0 h 83"/>
                <a:gd name="T38" fmla="*/ 0 w 87"/>
                <a:gd name="T39" fmla="*/ 41 h 83"/>
                <a:gd name="T40" fmla="*/ 44 w 87"/>
                <a:gd name="T41" fmla="*/ 83 h 83"/>
                <a:gd name="T42" fmla="*/ 87 w 87"/>
                <a:gd name="T43" fmla="*/ 41 h 83"/>
                <a:gd name="T44" fmla="*/ 74 w 87"/>
                <a:gd name="T45" fmla="*/ 41 h 83"/>
                <a:gd name="T46" fmla="*/ 44 w 87"/>
                <a:gd name="T47" fmla="*/ 73 h 83"/>
                <a:gd name="T48" fmla="*/ 44 w 87"/>
                <a:gd name="T49" fmla="*/ 73 h 83"/>
                <a:gd name="T50" fmla="*/ 13 w 87"/>
                <a:gd name="T51" fmla="*/ 41 h 83"/>
                <a:gd name="T52" fmla="*/ 44 w 87"/>
                <a:gd name="T53" fmla="*/ 9 h 83"/>
                <a:gd name="T54" fmla="*/ 74 w 87"/>
                <a:gd name="T5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83">
                  <a:moveTo>
                    <a:pt x="36" y="37"/>
                  </a:moveTo>
                  <a:cubicBezTo>
                    <a:pt x="36" y="26"/>
                    <a:pt x="36" y="26"/>
                    <a:pt x="36" y="26"/>
                  </a:cubicBezTo>
                  <a:cubicBezTo>
                    <a:pt x="43" y="26"/>
                    <a:pt x="43" y="26"/>
                    <a:pt x="43" y="26"/>
                  </a:cubicBezTo>
                  <a:cubicBezTo>
                    <a:pt x="47" y="26"/>
                    <a:pt x="52" y="27"/>
                    <a:pt x="52" y="31"/>
                  </a:cubicBezTo>
                  <a:cubicBezTo>
                    <a:pt x="52" y="36"/>
                    <a:pt x="50" y="37"/>
                    <a:pt x="45" y="37"/>
                  </a:cubicBezTo>
                  <a:cubicBezTo>
                    <a:pt x="36" y="37"/>
                    <a:pt x="36" y="37"/>
                    <a:pt x="36" y="37"/>
                  </a:cubicBezTo>
                  <a:moveTo>
                    <a:pt x="36" y="45"/>
                  </a:moveTo>
                  <a:cubicBezTo>
                    <a:pt x="41" y="45"/>
                    <a:pt x="41" y="45"/>
                    <a:pt x="41" y="45"/>
                  </a:cubicBezTo>
                  <a:cubicBezTo>
                    <a:pt x="52" y="63"/>
                    <a:pt x="52" y="63"/>
                    <a:pt x="52" y="63"/>
                  </a:cubicBezTo>
                  <a:cubicBezTo>
                    <a:pt x="63" y="63"/>
                    <a:pt x="63" y="63"/>
                    <a:pt x="63" y="63"/>
                  </a:cubicBezTo>
                  <a:cubicBezTo>
                    <a:pt x="52" y="44"/>
                    <a:pt x="52" y="44"/>
                    <a:pt x="52" y="44"/>
                  </a:cubicBezTo>
                  <a:cubicBezTo>
                    <a:pt x="58" y="43"/>
                    <a:pt x="63" y="41"/>
                    <a:pt x="63" y="32"/>
                  </a:cubicBezTo>
                  <a:cubicBezTo>
                    <a:pt x="63" y="22"/>
                    <a:pt x="56" y="19"/>
                    <a:pt x="44" y="19"/>
                  </a:cubicBezTo>
                  <a:cubicBezTo>
                    <a:pt x="26" y="19"/>
                    <a:pt x="26" y="19"/>
                    <a:pt x="26" y="19"/>
                  </a:cubicBezTo>
                  <a:cubicBezTo>
                    <a:pt x="26" y="63"/>
                    <a:pt x="26" y="63"/>
                    <a:pt x="26" y="63"/>
                  </a:cubicBezTo>
                  <a:cubicBezTo>
                    <a:pt x="36" y="63"/>
                    <a:pt x="36" y="63"/>
                    <a:pt x="36" y="63"/>
                  </a:cubicBezTo>
                  <a:cubicBezTo>
                    <a:pt x="36" y="45"/>
                    <a:pt x="36" y="45"/>
                    <a:pt x="36" y="45"/>
                  </a:cubicBezTo>
                  <a:moveTo>
                    <a:pt x="87" y="41"/>
                  </a:moveTo>
                  <a:cubicBezTo>
                    <a:pt x="87" y="15"/>
                    <a:pt x="66" y="0"/>
                    <a:pt x="44" y="0"/>
                  </a:cubicBezTo>
                  <a:cubicBezTo>
                    <a:pt x="21" y="0"/>
                    <a:pt x="0" y="15"/>
                    <a:pt x="0" y="41"/>
                  </a:cubicBezTo>
                  <a:cubicBezTo>
                    <a:pt x="0" y="67"/>
                    <a:pt x="21" y="83"/>
                    <a:pt x="44" y="83"/>
                  </a:cubicBezTo>
                  <a:cubicBezTo>
                    <a:pt x="66" y="83"/>
                    <a:pt x="87" y="67"/>
                    <a:pt x="87" y="41"/>
                  </a:cubicBezTo>
                  <a:moveTo>
                    <a:pt x="74" y="41"/>
                  </a:moveTo>
                  <a:cubicBezTo>
                    <a:pt x="74" y="60"/>
                    <a:pt x="60" y="73"/>
                    <a:pt x="44" y="73"/>
                  </a:cubicBezTo>
                  <a:cubicBezTo>
                    <a:pt x="44" y="73"/>
                    <a:pt x="44" y="73"/>
                    <a:pt x="44" y="73"/>
                  </a:cubicBezTo>
                  <a:cubicBezTo>
                    <a:pt x="26" y="73"/>
                    <a:pt x="13" y="60"/>
                    <a:pt x="13" y="41"/>
                  </a:cubicBezTo>
                  <a:cubicBezTo>
                    <a:pt x="13" y="22"/>
                    <a:pt x="26" y="9"/>
                    <a:pt x="44" y="9"/>
                  </a:cubicBezTo>
                  <a:cubicBezTo>
                    <a:pt x="60" y="9"/>
                    <a:pt x="74" y="22"/>
                    <a:pt x="74" y="4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36" name="Freeform 6"/>
            <p:cNvSpPr>
              <a:spLocks noEditPoints="1"/>
            </p:cNvSpPr>
            <p:nvPr userDrawn="1"/>
          </p:nvSpPr>
          <p:spPr bwMode="auto">
            <a:xfrm>
              <a:off x="2316163" y="-617538"/>
              <a:ext cx="1933575" cy="365125"/>
            </a:xfrm>
            <a:custGeom>
              <a:avLst/>
              <a:gdLst>
                <a:gd name="T0" fmla="*/ 1048 w 2520"/>
                <a:gd name="T1" fmla="*/ 0 h 472"/>
                <a:gd name="T2" fmla="*/ 1048 w 2520"/>
                <a:gd name="T3" fmla="*/ 472 h 472"/>
                <a:gd name="T4" fmla="*/ 1181 w 2520"/>
                <a:gd name="T5" fmla="*/ 472 h 472"/>
                <a:gd name="T6" fmla="*/ 1181 w 2520"/>
                <a:gd name="T7" fmla="*/ 0 h 472"/>
                <a:gd name="T8" fmla="*/ 1048 w 2520"/>
                <a:gd name="T9" fmla="*/ 0 h 472"/>
                <a:gd name="T10" fmla="*/ 0 w 2520"/>
                <a:gd name="T11" fmla="*/ 0 h 472"/>
                <a:gd name="T12" fmla="*/ 0 w 2520"/>
                <a:gd name="T13" fmla="*/ 472 h 472"/>
                <a:gd name="T14" fmla="*/ 134 w 2520"/>
                <a:gd name="T15" fmla="*/ 472 h 472"/>
                <a:gd name="T16" fmla="*/ 134 w 2520"/>
                <a:gd name="T17" fmla="*/ 105 h 472"/>
                <a:gd name="T18" fmla="*/ 239 w 2520"/>
                <a:gd name="T19" fmla="*/ 106 h 472"/>
                <a:gd name="T20" fmla="*/ 314 w 2520"/>
                <a:gd name="T21" fmla="*/ 132 h 472"/>
                <a:gd name="T22" fmla="*/ 344 w 2520"/>
                <a:gd name="T23" fmla="*/ 257 h 472"/>
                <a:gd name="T24" fmla="*/ 344 w 2520"/>
                <a:gd name="T25" fmla="*/ 472 h 472"/>
                <a:gd name="T26" fmla="*/ 474 w 2520"/>
                <a:gd name="T27" fmla="*/ 472 h 472"/>
                <a:gd name="T28" fmla="*/ 474 w 2520"/>
                <a:gd name="T29" fmla="*/ 211 h 472"/>
                <a:gd name="T30" fmla="*/ 239 w 2520"/>
                <a:gd name="T31" fmla="*/ 0 h 472"/>
                <a:gd name="T32" fmla="*/ 0 w 2520"/>
                <a:gd name="T33" fmla="*/ 0 h 472"/>
                <a:gd name="T34" fmla="*/ 1262 w 2520"/>
                <a:gd name="T35" fmla="*/ 0 h 472"/>
                <a:gd name="T36" fmla="*/ 1262 w 2520"/>
                <a:gd name="T37" fmla="*/ 472 h 472"/>
                <a:gd name="T38" fmla="*/ 1479 w 2520"/>
                <a:gd name="T39" fmla="*/ 472 h 472"/>
                <a:gd name="T40" fmla="*/ 1672 w 2520"/>
                <a:gd name="T41" fmla="*/ 410 h 472"/>
                <a:gd name="T42" fmla="*/ 1719 w 2520"/>
                <a:gd name="T43" fmla="*/ 242 h 472"/>
                <a:gd name="T44" fmla="*/ 1676 w 2520"/>
                <a:gd name="T45" fmla="*/ 79 h 472"/>
                <a:gd name="T46" fmla="*/ 1449 w 2520"/>
                <a:gd name="T47" fmla="*/ 0 h 472"/>
                <a:gd name="T48" fmla="*/ 1262 w 2520"/>
                <a:gd name="T49" fmla="*/ 0 h 472"/>
                <a:gd name="T50" fmla="*/ 1395 w 2520"/>
                <a:gd name="T51" fmla="*/ 103 h 472"/>
                <a:gd name="T52" fmla="*/ 1452 w 2520"/>
                <a:gd name="T53" fmla="*/ 103 h 472"/>
                <a:gd name="T54" fmla="*/ 1589 w 2520"/>
                <a:gd name="T55" fmla="*/ 237 h 472"/>
                <a:gd name="T56" fmla="*/ 1452 w 2520"/>
                <a:gd name="T57" fmla="*/ 372 h 472"/>
                <a:gd name="T58" fmla="*/ 1395 w 2520"/>
                <a:gd name="T59" fmla="*/ 372 h 472"/>
                <a:gd name="T60" fmla="*/ 1395 w 2520"/>
                <a:gd name="T61" fmla="*/ 103 h 472"/>
                <a:gd name="T62" fmla="*/ 856 w 2520"/>
                <a:gd name="T63" fmla="*/ 0 h 472"/>
                <a:gd name="T64" fmla="*/ 745 w 2520"/>
                <a:gd name="T65" fmla="*/ 374 h 472"/>
                <a:gd name="T66" fmla="*/ 638 w 2520"/>
                <a:gd name="T67" fmla="*/ 0 h 472"/>
                <a:gd name="T68" fmla="*/ 494 w 2520"/>
                <a:gd name="T69" fmla="*/ 0 h 472"/>
                <a:gd name="T70" fmla="*/ 646 w 2520"/>
                <a:gd name="T71" fmla="*/ 472 h 472"/>
                <a:gd name="T72" fmla="*/ 838 w 2520"/>
                <a:gd name="T73" fmla="*/ 472 h 472"/>
                <a:gd name="T74" fmla="*/ 992 w 2520"/>
                <a:gd name="T75" fmla="*/ 0 h 472"/>
                <a:gd name="T76" fmla="*/ 856 w 2520"/>
                <a:gd name="T77" fmla="*/ 0 h 472"/>
                <a:gd name="T78" fmla="*/ 1781 w 2520"/>
                <a:gd name="T79" fmla="*/ 472 h 472"/>
                <a:gd name="T80" fmla="*/ 1915 w 2520"/>
                <a:gd name="T81" fmla="*/ 472 h 472"/>
                <a:gd name="T82" fmla="*/ 1915 w 2520"/>
                <a:gd name="T83" fmla="*/ 0 h 472"/>
                <a:gd name="T84" fmla="*/ 1781 w 2520"/>
                <a:gd name="T85" fmla="*/ 0 h 472"/>
                <a:gd name="T86" fmla="*/ 1781 w 2520"/>
                <a:gd name="T87" fmla="*/ 472 h 472"/>
                <a:gd name="T88" fmla="*/ 2155 w 2520"/>
                <a:gd name="T89" fmla="*/ 1 h 472"/>
                <a:gd name="T90" fmla="*/ 1969 w 2520"/>
                <a:gd name="T91" fmla="*/ 472 h 472"/>
                <a:gd name="T92" fmla="*/ 2100 w 2520"/>
                <a:gd name="T93" fmla="*/ 472 h 472"/>
                <a:gd name="T94" fmla="*/ 2130 w 2520"/>
                <a:gd name="T95" fmla="*/ 389 h 472"/>
                <a:gd name="T96" fmla="*/ 2350 w 2520"/>
                <a:gd name="T97" fmla="*/ 389 h 472"/>
                <a:gd name="T98" fmla="*/ 2378 w 2520"/>
                <a:gd name="T99" fmla="*/ 472 h 472"/>
                <a:gd name="T100" fmla="*/ 2520 w 2520"/>
                <a:gd name="T101" fmla="*/ 472 h 472"/>
                <a:gd name="T102" fmla="*/ 2333 w 2520"/>
                <a:gd name="T103" fmla="*/ 1 h 472"/>
                <a:gd name="T104" fmla="*/ 2155 w 2520"/>
                <a:gd name="T105" fmla="*/ 1 h 472"/>
                <a:gd name="T106" fmla="*/ 2241 w 2520"/>
                <a:gd name="T107" fmla="*/ 87 h 472"/>
                <a:gd name="T108" fmla="*/ 2322 w 2520"/>
                <a:gd name="T109" fmla="*/ 307 h 472"/>
                <a:gd name="T110" fmla="*/ 2158 w 2520"/>
                <a:gd name="T111" fmla="*/ 307 h 472"/>
                <a:gd name="T112" fmla="*/ 2241 w 2520"/>
                <a:gd name="T113" fmla="*/ 8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0" h="472">
                  <a:moveTo>
                    <a:pt x="1048" y="0"/>
                  </a:moveTo>
                  <a:cubicBezTo>
                    <a:pt x="1048" y="472"/>
                    <a:pt x="1048" y="472"/>
                    <a:pt x="1048" y="472"/>
                  </a:cubicBezTo>
                  <a:cubicBezTo>
                    <a:pt x="1181" y="472"/>
                    <a:pt x="1181" y="472"/>
                    <a:pt x="1181" y="472"/>
                  </a:cubicBezTo>
                  <a:cubicBezTo>
                    <a:pt x="1181" y="0"/>
                    <a:pt x="1181" y="0"/>
                    <a:pt x="1181" y="0"/>
                  </a:cubicBezTo>
                  <a:lnTo>
                    <a:pt x="1048" y="0"/>
                  </a:lnTo>
                  <a:close/>
                  <a:moveTo>
                    <a:pt x="0" y="0"/>
                  </a:moveTo>
                  <a:cubicBezTo>
                    <a:pt x="0" y="472"/>
                    <a:pt x="0" y="472"/>
                    <a:pt x="0" y="472"/>
                  </a:cubicBezTo>
                  <a:cubicBezTo>
                    <a:pt x="134" y="472"/>
                    <a:pt x="134" y="472"/>
                    <a:pt x="134" y="472"/>
                  </a:cubicBezTo>
                  <a:cubicBezTo>
                    <a:pt x="134" y="105"/>
                    <a:pt x="134" y="105"/>
                    <a:pt x="134" y="105"/>
                  </a:cubicBezTo>
                  <a:cubicBezTo>
                    <a:pt x="239" y="106"/>
                    <a:pt x="239" y="106"/>
                    <a:pt x="239" y="106"/>
                  </a:cubicBezTo>
                  <a:cubicBezTo>
                    <a:pt x="273" y="106"/>
                    <a:pt x="297" y="114"/>
                    <a:pt x="314" y="132"/>
                  </a:cubicBezTo>
                  <a:cubicBezTo>
                    <a:pt x="335" y="154"/>
                    <a:pt x="344" y="191"/>
                    <a:pt x="344" y="257"/>
                  </a:cubicBezTo>
                  <a:cubicBezTo>
                    <a:pt x="344" y="472"/>
                    <a:pt x="344" y="472"/>
                    <a:pt x="344" y="472"/>
                  </a:cubicBezTo>
                  <a:cubicBezTo>
                    <a:pt x="474" y="472"/>
                    <a:pt x="474" y="472"/>
                    <a:pt x="474" y="472"/>
                  </a:cubicBezTo>
                  <a:cubicBezTo>
                    <a:pt x="474" y="211"/>
                    <a:pt x="474" y="211"/>
                    <a:pt x="474" y="211"/>
                  </a:cubicBezTo>
                  <a:cubicBezTo>
                    <a:pt x="474" y="25"/>
                    <a:pt x="355" y="0"/>
                    <a:pt x="239" y="0"/>
                  </a:cubicBezTo>
                  <a:lnTo>
                    <a:pt x="0" y="0"/>
                  </a:lnTo>
                  <a:close/>
                  <a:moveTo>
                    <a:pt x="1262" y="0"/>
                  </a:moveTo>
                  <a:cubicBezTo>
                    <a:pt x="1262" y="472"/>
                    <a:pt x="1262" y="472"/>
                    <a:pt x="1262" y="472"/>
                  </a:cubicBezTo>
                  <a:cubicBezTo>
                    <a:pt x="1479" y="472"/>
                    <a:pt x="1479" y="472"/>
                    <a:pt x="1479" y="472"/>
                  </a:cubicBezTo>
                  <a:cubicBezTo>
                    <a:pt x="1594" y="472"/>
                    <a:pt x="1631" y="453"/>
                    <a:pt x="1672" y="410"/>
                  </a:cubicBezTo>
                  <a:cubicBezTo>
                    <a:pt x="1701" y="380"/>
                    <a:pt x="1719" y="314"/>
                    <a:pt x="1719" y="242"/>
                  </a:cubicBezTo>
                  <a:cubicBezTo>
                    <a:pt x="1719" y="175"/>
                    <a:pt x="1704" y="116"/>
                    <a:pt x="1676" y="79"/>
                  </a:cubicBezTo>
                  <a:cubicBezTo>
                    <a:pt x="1627" y="13"/>
                    <a:pt x="1556" y="0"/>
                    <a:pt x="1449" y="0"/>
                  </a:cubicBezTo>
                  <a:lnTo>
                    <a:pt x="1262" y="0"/>
                  </a:lnTo>
                  <a:close/>
                  <a:moveTo>
                    <a:pt x="1395" y="103"/>
                  </a:moveTo>
                  <a:cubicBezTo>
                    <a:pt x="1452" y="103"/>
                    <a:pt x="1452" y="103"/>
                    <a:pt x="1452" y="103"/>
                  </a:cubicBezTo>
                  <a:cubicBezTo>
                    <a:pt x="1535" y="103"/>
                    <a:pt x="1589" y="140"/>
                    <a:pt x="1589" y="237"/>
                  </a:cubicBezTo>
                  <a:cubicBezTo>
                    <a:pt x="1589" y="334"/>
                    <a:pt x="1535" y="372"/>
                    <a:pt x="1452" y="372"/>
                  </a:cubicBezTo>
                  <a:cubicBezTo>
                    <a:pt x="1395" y="372"/>
                    <a:pt x="1395" y="372"/>
                    <a:pt x="1395" y="372"/>
                  </a:cubicBezTo>
                  <a:lnTo>
                    <a:pt x="1395" y="103"/>
                  </a:lnTo>
                  <a:close/>
                  <a:moveTo>
                    <a:pt x="856" y="0"/>
                  </a:moveTo>
                  <a:cubicBezTo>
                    <a:pt x="745" y="374"/>
                    <a:pt x="745" y="374"/>
                    <a:pt x="745" y="374"/>
                  </a:cubicBezTo>
                  <a:cubicBezTo>
                    <a:pt x="638" y="0"/>
                    <a:pt x="638" y="0"/>
                    <a:pt x="638" y="0"/>
                  </a:cubicBezTo>
                  <a:cubicBezTo>
                    <a:pt x="494" y="0"/>
                    <a:pt x="494" y="0"/>
                    <a:pt x="494" y="0"/>
                  </a:cubicBezTo>
                  <a:cubicBezTo>
                    <a:pt x="646" y="472"/>
                    <a:pt x="646" y="472"/>
                    <a:pt x="646" y="472"/>
                  </a:cubicBezTo>
                  <a:cubicBezTo>
                    <a:pt x="838" y="472"/>
                    <a:pt x="838" y="472"/>
                    <a:pt x="838" y="472"/>
                  </a:cubicBezTo>
                  <a:cubicBezTo>
                    <a:pt x="992" y="0"/>
                    <a:pt x="992" y="0"/>
                    <a:pt x="992" y="0"/>
                  </a:cubicBezTo>
                  <a:lnTo>
                    <a:pt x="856" y="0"/>
                  </a:lnTo>
                  <a:close/>
                  <a:moveTo>
                    <a:pt x="1781" y="472"/>
                  </a:moveTo>
                  <a:cubicBezTo>
                    <a:pt x="1915" y="472"/>
                    <a:pt x="1915" y="472"/>
                    <a:pt x="1915" y="472"/>
                  </a:cubicBezTo>
                  <a:cubicBezTo>
                    <a:pt x="1915" y="0"/>
                    <a:pt x="1915" y="0"/>
                    <a:pt x="1915" y="0"/>
                  </a:cubicBezTo>
                  <a:cubicBezTo>
                    <a:pt x="1781" y="0"/>
                    <a:pt x="1781" y="0"/>
                    <a:pt x="1781" y="0"/>
                  </a:cubicBezTo>
                  <a:lnTo>
                    <a:pt x="1781" y="472"/>
                  </a:lnTo>
                  <a:close/>
                  <a:moveTo>
                    <a:pt x="2155" y="1"/>
                  </a:moveTo>
                  <a:cubicBezTo>
                    <a:pt x="1969" y="472"/>
                    <a:pt x="1969" y="472"/>
                    <a:pt x="1969" y="472"/>
                  </a:cubicBezTo>
                  <a:cubicBezTo>
                    <a:pt x="2100" y="472"/>
                    <a:pt x="2100" y="472"/>
                    <a:pt x="2100" y="472"/>
                  </a:cubicBezTo>
                  <a:cubicBezTo>
                    <a:pt x="2130" y="389"/>
                    <a:pt x="2130" y="389"/>
                    <a:pt x="2130" y="389"/>
                  </a:cubicBezTo>
                  <a:cubicBezTo>
                    <a:pt x="2350" y="389"/>
                    <a:pt x="2350" y="389"/>
                    <a:pt x="2350" y="389"/>
                  </a:cubicBezTo>
                  <a:cubicBezTo>
                    <a:pt x="2378" y="472"/>
                    <a:pt x="2378" y="472"/>
                    <a:pt x="2378" y="472"/>
                  </a:cubicBezTo>
                  <a:cubicBezTo>
                    <a:pt x="2520" y="472"/>
                    <a:pt x="2520" y="472"/>
                    <a:pt x="2520" y="472"/>
                  </a:cubicBezTo>
                  <a:cubicBezTo>
                    <a:pt x="2333" y="1"/>
                    <a:pt x="2333" y="1"/>
                    <a:pt x="2333" y="1"/>
                  </a:cubicBezTo>
                  <a:lnTo>
                    <a:pt x="2155" y="1"/>
                  </a:lnTo>
                  <a:close/>
                  <a:moveTo>
                    <a:pt x="2241" y="87"/>
                  </a:moveTo>
                  <a:cubicBezTo>
                    <a:pt x="2322" y="307"/>
                    <a:pt x="2322" y="307"/>
                    <a:pt x="2322" y="307"/>
                  </a:cubicBezTo>
                  <a:cubicBezTo>
                    <a:pt x="2158" y="307"/>
                    <a:pt x="2158" y="307"/>
                    <a:pt x="2158" y="307"/>
                  </a:cubicBezTo>
                  <a:lnTo>
                    <a:pt x="2241" y="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37" name="Freeform 7"/>
            <p:cNvSpPr>
              <a:spLocks noEditPoints="1"/>
            </p:cNvSpPr>
            <p:nvPr userDrawn="1"/>
          </p:nvSpPr>
          <p:spPr bwMode="auto">
            <a:xfrm>
              <a:off x="1346200" y="-720726"/>
              <a:ext cx="831850" cy="552450"/>
            </a:xfrm>
            <a:custGeom>
              <a:avLst/>
              <a:gdLst>
                <a:gd name="T0" fmla="*/ 405 w 1086"/>
                <a:gd name="T1" fmla="*/ 214 h 718"/>
                <a:gd name="T2" fmla="*/ 405 w 1086"/>
                <a:gd name="T3" fmla="*/ 149 h 718"/>
                <a:gd name="T4" fmla="*/ 424 w 1086"/>
                <a:gd name="T5" fmla="*/ 148 h 718"/>
                <a:gd name="T6" fmla="*/ 719 w 1086"/>
                <a:gd name="T7" fmla="*/ 301 h 718"/>
                <a:gd name="T8" fmla="*/ 458 w 1086"/>
                <a:gd name="T9" fmla="*/ 476 h 718"/>
                <a:gd name="T10" fmla="*/ 405 w 1086"/>
                <a:gd name="T11" fmla="*/ 467 h 718"/>
                <a:gd name="T12" fmla="*/ 405 w 1086"/>
                <a:gd name="T13" fmla="*/ 270 h 718"/>
                <a:gd name="T14" fmla="*/ 530 w 1086"/>
                <a:gd name="T15" fmla="*/ 378 h 718"/>
                <a:gd name="T16" fmla="*/ 622 w 1086"/>
                <a:gd name="T17" fmla="*/ 300 h 718"/>
                <a:gd name="T18" fmla="*/ 441 w 1086"/>
                <a:gd name="T19" fmla="*/ 212 h 718"/>
                <a:gd name="T20" fmla="*/ 405 w 1086"/>
                <a:gd name="T21" fmla="*/ 214 h 718"/>
                <a:gd name="T22" fmla="*/ 405 w 1086"/>
                <a:gd name="T23" fmla="*/ 0 h 718"/>
                <a:gd name="T24" fmla="*/ 405 w 1086"/>
                <a:gd name="T25" fmla="*/ 97 h 718"/>
                <a:gd name="T26" fmla="*/ 424 w 1086"/>
                <a:gd name="T27" fmla="*/ 95 h 718"/>
                <a:gd name="T28" fmla="*/ 832 w 1086"/>
                <a:gd name="T29" fmla="*/ 298 h 718"/>
                <a:gd name="T30" fmla="*/ 455 w 1086"/>
                <a:gd name="T31" fmla="*/ 523 h 718"/>
                <a:gd name="T32" fmla="*/ 405 w 1086"/>
                <a:gd name="T33" fmla="*/ 518 h 718"/>
                <a:gd name="T34" fmla="*/ 405 w 1086"/>
                <a:gd name="T35" fmla="*/ 578 h 718"/>
                <a:gd name="T36" fmla="*/ 447 w 1086"/>
                <a:gd name="T37" fmla="*/ 581 h 718"/>
                <a:gd name="T38" fmla="*/ 881 w 1086"/>
                <a:gd name="T39" fmla="*/ 381 h 718"/>
                <a:gd name="T40" fmla="*/ 1004 w 1086"/>
                <a:gd name="T41" fmla="*/ 456 h 718"/>
                <a:gd name="T42" fmla="*/ 449 w 1086"/>
                <a:gd name="T43" fmla="*/ 636 h 718"/>
                <a:gd name="T44" fmla="*/ 405 w 1086"/>
                <a:gd name="T45" fmla="*/ 634 h 718"/>
                <a:gd name="T46" fmla="*/ 405 w 1086"/>
                <a:gd name="T47" fmla="*/ 718 h 718"/>
                <a:gd name="T48" fmla="*/ 1086 w 1086"/>
                <a:gd name="T49" fmla="*/ 718 h 718"/>
                <a:gd name="T50" fmla="*/ 1086 w 1086"/>
                <a:gd name="T51" fmla="*/ 0 h 718"/>
                <a:gd name="T52" fmla="*/ 405 w 1086"/>
                <a:gd name="T53" fmla="*/ 0 h 718"/>
                <a:gd name="T54" fmla="*/ 405 w 1086"/>
                <a:gd name="T55" fmla="*/ 467 h 718"/>
                <a:gd name="T56" fmla="*/ 405 w 1086"/>
                <a:gd name="T57" fmla="*/ 518 h 718"/>
                <a:gd name="T58" fmla="*/ 194 w 1086"/>
                <a:gd name="T59" fmla="*/ 317 h 718"/>
                <a:gd name="T60" fmla="*/ 405 w 1086"/>
                <a:gd name="T61" fmla="*/ 214 h 718"/>
                <a:gd name="T62" fmla="*/ 405 w 1086"/>
                <a:gd name="T63" fmla="*/ 270 h 718"/>
                <a:gd name="T64" fmla="*/ 405 w 1086"/>
                <a:gd name="T65" fmla="*/ 270 h 718"/>
                <a:gd name="T66" fmla="*/ 281 w 1086"/>
                <a:gd name="T67" fmla="*/ 327 h 718"/>
                <a:gd name="T68" fmla="*/ 405 w 1086"/>
                <a:gd name="T69" fmla="*/ 467 h 718"/>
                <a:gd name="T70" fmla="*/ 111 w 1086"/>
                <a:gd name="T71" fmla="*/ 309 h 718"/>
                <a:gd name="T72" fmla="*/ 405 w 1086"/>
                <a:gd name="T73" fmla="*/ 149 h 718"/>
                <a:gd name="T74" fmla="*/ 405 w 1086"/>
                <a:gd name="T75" fmla="*/ 97 h 718"/>
                <a:gd name="T76" fmla="*/ 0 w 1086"/>
                <a:gd name="T77" fmla="*/ 298 h 718"/>
                <a:gd name="T78" fmla="*/ 405 w 1086"/>
                <a:gd name="T79" fmla="*/ 634 h 718"/>
                <a:gd name="T80" fmla="*/ 405 w 1086"/>
                <a:gd name="T81" fmla="*/ 578 h 718"/>
                <a:gd name="T82" fmla="*/ 111 w 1086"/>
                <a:gd name="T83" fmla="*/ 30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6" h="718">
                  <a:moveTo>
                    <a:pt x="405" y="214"/>
                  </a:moveTo>
                  <a:cubicBezTo>
                    <a:pt x="405" y="149"/>
                    <a:pt x="405" y="149"/>
                    <a:pt x="405" y="149"/>
                  </a:cubicBezTo>
                  <a:cubicBezTo>
                    <a:pt x="412" y="149"/>
                    <a:pt x="418" y="148"/>
                    <a:pt x="424" y="148"/>
                  </a:cubicBezTo>
                  <a:cubicBezTo>
                    <a:pt x="602" y="143"/>
                    <a:pt x="719" y="301"/>
                    <a:pt x="719" y="301"/>
                  </a:cubicBezTo>
                  <a:cubicBezTo>
                    <a:pt x="719" y="301"/>
                    <a:pt x="593" y="476"/>
                    <a:pt x="458" y="476"/>
                  </a:cubicBezTo>
                  <a:cubicBezTo>
                    <a:pt x="438" y="476"/>
                    <a:pt x="421" y="472"/>
                    <a:pt x="405" y="467"/>
                  </a:cubicBezTo>
                  <a:cubicBezTo>
                    <a:pt x="405" y="270"/>
                    <a:pt x="405" y="270"/>
                    <a:pt x="405" y="270"/>
                  </a:cubicBezTo>
                  <a:cubicBezTo>
                    <a:pt x="474" y="279"/>
                    <a:pt x="488" y="309"/>
                    <a:pt x="530" y="378"/>
                  </a:cubicBezTo>
                  <a:cubicBezTo>
                    <a:pt x="622" y="300"/>
                    <a:pt x="622" y="300"/>
                    <a:pt x="622" y="300"/>
                  </a:cubicBezTo>
                  <a:cubicBezTo>
                    <a:pt x="622" y="300"/>
                    <a:pt x="555" y="212"/>
                    <a:pt x="441" y="212"/>
                  </a:cubicBezTo>
                  <a:cubicBezTo>
                    <a:pt x="429" y="212"/>
                    <a:pt x="417" y="213"/>
                    <a:pt x="405" y="214"/>
                  </a:cubicBezTo>
                  <a:moveTo>
                    <a:pt x="405" y="0"/>
                  </a:moveTo>
                  <a:cubicBezTo>
                    <a:pt x="405" y="97"/>
                    <a:pt x="405" y="97"/>
                    <a:pt x="405" y="97"/>
                  </a:cubicBezTo>
                  <a:cubicBezTo>
                    <a:pt x="412" y="96"/>
                    <a:pt x="418" y="96"/>
                    <a:pt x="424" y="95"/>
                  </a:cubicBezTo>
                  <a:cubicBezTo>
                    <a:pt x="671" y="87"/>
                    <a:pt x="832" y="298"/>
                    <a:pt x="832" y="298"/>
                  </a:cubicBezTo>
                  <a:cubicBezTo>
                    <a:pt x="832" y="298"/>
                    <a:pt x="647" y="523"/>
                    <a:pt x="455" y="523"/>
                  </a:cubicBezTo>
                  <a:cubicBezTo>
                    <a:pt x="437" y="523"/>
                    <a:pt x="421" y="521"/>
                    <a:pt x="405" y="518"/>
                  </a:cubicBezTo>
                  <a:cubicBezTo>
                    <a:pt x="405" y="578"/>
                    <a:pt x="405" y="578"/>
                    <a:pt x="405" y="578"/>
                  </a:cubicBezTo>
                  <a:cubicBezTo>
                    <a:pt x="419" y="580"/>
                    <a:pt x="432" y="581"/>
                    <a:pt x="447" y="581"/>
                  </a:cubicBezTo>
                  <a:cubicBezTo>
                    <a:pt x="626" y="581"/>
                    <a:pt x="755" y="489"/>
                    <a:pt x="881" y="381"/>
                  </a:cubicBezTo>
                  <a:cubicBezTo>
                    <a:pt x="902" y="398"/>
                    <a:pt x="987" y="438"/>
                    <a:pt x="1004" y="456"/>
                  </a:cubicBezTo>
                  <a:cubicBezTo>
                    <a:pt x="885" y="556"/>
                    <a:pt x="607" y="636"/>
                    <a:pt x="449" y="636"/>
                  </a:cubicBezTo>
                  <a:cubicBezTo>
                    <a:pt x="434" y="636"/>
                    <a:pt x="420" y="636"/>
                    <a:pt x="405" y="634"/>
                  </a:cubicBezTo>
                  <a:cubicBezTo>
                    <a:pt x="405" y="718"/>
                    <a:pt x="405" y="718"/>
                    <a:pt x="405" y="718"/>
                  </a:cubicBezTo>
                  <a:cubicBezTo>
                    <a:pt x="1086" y="718"/>
                    <a:pt x="1086" y="718"/>
                    <a:pt x="1086" y="718"/>
                  </a:cubicBezTo>
                  <a:cubicBezTo>
                    <a:pt x="1086" y="0"/>
                    <a:pt x="1086" y="0"/>
                    <a:pt x="1086" y="0"/>
                  </a:cubicBezTo>
                  <a:lnTo>
                    <a:pt x="405" y="0"/>
                  </a:lnTo>
                  <a:close/>
                  <a:moveTo>
                    <a:pt x="405" y="467"/>
                  </a:moveTo>
                  <a:cubicBezTo>
                    <a:pt x="405" y="518"/>
                    <a:pt x="405" y="518"/>
                    <a:pt x="405" y="518"/>
                  </a:cubicBezTo>
                  <a:cubicBezTo>
                    <a:pt x="240" y="489"/>
                    <a:pt x="194" y="317"/>
                    <a:pt x="194" y="317"/>
                  </a:cubicBezTo>
                  <a:cubicBezTo>
                    <a:pt x="194" y="317"/>
                    <a:pt x="273" y="228"/>
                    <a:pt x="405" y="214"/>
                  </a:cubicBezTo>
                  <a:cubicBezTo>
                    <a:pt x="405" y="270"/>
                    <a:pt x="405" y="270"/>
                    <a:pt x="405" y="270"/>
                  </a:cubicBezTo>
                  <a:cubicBezTo>
                    <a:pt x="405" y="270"/>
                    <a:pt x="405" y="270"/>
                    <a:pt x="405" y="270"/>
                  </a:cubicBezTo>
                  <a:cubicBezTo>
                    <a:pt x="336" y="262"/>
                    <a:pt x="281" y="327"/>
                    <a:pt x="281" y="327"/>
                  </a:cubicBezTo>
                  <a:cubicBezTo>
                    <a:pt x="281" y="327"/>
                    <a:pt x="312" y="436"/>
                    <a:pt x="405" y="467"/>
                  </a:cubicBezTo>
                  <a:moveTo>
                    <a:pt x="111" y="309"/>
                  </a:moveTo>
                  <a:cubicBezTo>
                    <a:pt x="111" y="309"/>
                    <a:pt x="209" y="164"/>
                    <a:pt x="405" y="149"/>
                  </a:cubicBezTo>
                  <a:cubicBezTo>
                    <a:pt x="405" y="97"/>
                    <a:pt x="405" y="97"/>
                    <a:pt x="405" y="97"/>
                  </a:cubicBezTo>
                  <a:cubicBezTo>
                    <a:pt x="188" y="114"/>
                    <a:pt x="0" y="298"/>
                    <a:pt x="0" y="298"/>
                  </a:cubicBezTo>
                  <a:cubicBezTo>
                    <a:pt x="0" y="298"/>
                    <a:pt x="106" y="606"/>
                    <a:pt x="405" y="634"/>
                  </a:cubicBezTo>
                  <a:cubicBezTo>
                    <a:pt x="405" y="578"/>
                    <a:pt x="405" y="578"/>
                    <a:pt x="405" y="578"/>
                  </a:cubicBezTo>
                  <a:cubicBezTo>
                    <a:pt x="186" y="551"/>
                    <a:pt x="111" y="309"/>
                    <a:pt x="111" y="30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1" name="Rectangle 4"/>
          <p:cNvSpPr>
            <a:spLocks noGrp="1" noChangeArrowheads="1"/>
          </p:cNvSpPr>
          <p:nvPr userDrawn="1">
            <p:ph type="subTitle" idx="1"/>
          </p:nvPr>
        </p:nvSpPr>
        <p:spPr>
          <a:xfrm>
            <a:off x="694215" y="2322903"/>
            <a:ext cx="4354830" cy="355482"/>
          </a:xfrm>
        </p:spPr>
        <p:txBody>
          <a:bodyPr wrap="square" anchor="t">
            <a:spAutoFit/>
          </a:bodyPr>
          <a:lstStyle>
            <a:lvl1pPr marL="0" indent="0" algn="l">
              <a:lnSpc>
                <a:spcPct val="90000"/>
              </a:lnSpc>
              <a:spcBef>
                <a:spcPts val="600"/>
              </a:spcBef>
              <a:spcAft>
                <a:spcPts val="300"/>
              </a:spcAft>
              <a:buFontTx/>
              <a:buNone/>
              <a:defRPr sz="1900" b="0">
                <a:solidFill>
                  <a:schemeClr val="bg2"/>
                </a:solidFill>
                <a:latin typeface="Trebuchet MS" pitchFamily="34" charset="0"/>
              </a:defRPr>
            </a:lvl1pPr>
          </a:lstStyle>
          <a:p>
            <a:r>
              <a:rPr lang="en-US" dirty="0" smtClean="0"/>
              <a:t>Click to edit Master subtitle style</a:t>
            </a:r>
            <a:endParaRPr lang="en-US" dirty="0"/>
          </a:p>
        </p:txBody>
      </p:sp>
      <p:sp>
        <p:nvSpPr>
          <p:cNvPr id="305" name="Title 304"/>
          <p:cNvSpPr>
            <a:spLocks noGrp="1"/>
          </p:cNvSpPr>
          <p:nvPr userDrawn="1">
            <p:ph type="title" hasCustomPrompt="1"/>
          </p:nvPr>
        </p:nvSpPr>
        <p:spPr>
          <a:xfrm>
            <a:off x="694216" y="1342285"/>
            <a:ext cx="5491094" cy="1015663"/>
          </a:xfrm>
        </p:spPr>
        <p:txBody>
          <a:bodyPr anchor="b"/>
          <a:lstStyle>
            <a:lvl1pPr algn="l">
              <a:lnSpc>
                <a:spcPct val="100000"/>
              </a:lnSpc>
              <a:spcBef>
                <a:spcPts val="768"/>
              </a:spcBef>
              <a:defRPr sz="3000" b="0" cap="all" baseline="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7160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exagon_Grid">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2" name="Rectangle 1"/>
          <p:cNvSpPr/>
          <p:nvPr userDrawn="1"/>
        </p:nvSpPr>
        <p:spPr>
          <a:xfrm>
            <a:off x="0" y="0"/>
            <a:ext cx="8229600" cy="2790092"/>
          </a:xfrm>
          <a:prstGeom prst="rect">
            <a:avLst/>
          </a:prstGeom>
          <a:gradFill>
            <a:gsLst>
              <a:gs pos="0">
                <a:schemeClr val="bg1">
                  <a:alpha val="55000"/>
                </a:schemeClr>
              </a:gs>
              <a:gs pos="65000">
                <a:schemeClr val="bg1">
                  <a:alpha val="55000"/>
                </a:schemeClr>
              </a:gs>
              <a:gs pos="100000">
                <a:schemeClr val="bg1">
                  <a:alpha val="0"/>
                </a:schemeClr>
              </a:gs>
            </a:gsLst>
            <a:lin ang="5400000" scaled="0"/>
          </a:gradFill>
          <a:ln w="9525">
            <a:noFill/>
            <a:miter lim="800000"/>
            <a:headEnd/>
            <a:tailEnd/>
          </a:ln>
        </p:spPr>
        <p:txBody>
          <a:bodyPr vert="horz" wrap="square" lIns="91440" tIns="45720" rIns="91440" bIns="45720" numCol="1" anchor="ctr" anchorCtr="0" compatLnSpc="1">
            <a:prstTxWarp prst="textNoShape">
              <a:avLst/>
            </a:prstTxWarp>
            <a:noAutofit/>
          </a:bodyPr>
          <a:lstStyle/>
          <a:p>
            <a:pPr lvl="0" algn="ctr" defTabSz="914400">
              <a:lnSpc>
                <a:spcPct val="90000"/>
              </a:lnSpc>
            </a:pPr>
            <a:endParaRPr lang="en-US" sz="3800" b="0" kern="0">
              <a:solidFill>
                <a:schemeClr val="tx1"/>
              </a:solidFill>
              <a:latin typeface="Trebuchet MS" pitchFamily="34" charset="0"/>
              <a:ea typeface="+mj-ea"/>
              <a:cs typeface="+mj-cs"/>
            </a:endParaRPr>
          </a:p>
        </p:txBody>
      </p:sp>
      <p:sp>
        <p:nvSpPr>
          <p:cNvPr id="4" name="Title 1"/>
          <p:cNvSpPr txBox="1">
            <a:spLocks/>
          </p:cNvSpPr>
          <p:nvPr userDrawn="1"/>
        </p:nvSpPr>
        <p:spPr bwMode="auto">
          <a:xfrm>
            <a:off x="1" y="1"/>
            <a:ext cx="8229600" cy="158272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0" fontAlgn="base">
              <a:lnSpc>
                <a:spcPct val="90000"/>
              </a:lnSpc>
              <a:spcBef>
                <a:spcPct val="0"/>
              </a:spcBef>
              <a:spcAft>
                <a:spcPct val="0"/>
              </a:spcAft>
              <a:defRPr sz="3800" b="0">
                <a:solidFill>
                  <a:schemeClr val="tx2"/>
                </a:solidFill>
                <a:latin typeface="Trebuchet MS"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0" algn="l" rtl="0" eaLnBrk="1" fontAlgn="base" hangingPunct="1">
              <a:spcBef>
                <a:spcPct val="0"/>
              </a:spcBef>
              <a:spcAft>
                <a:spcPct val="0"/>
              </a:spcAft>
              <a:defRPr sz="3200" b="1">
                <a:solidFill>
                  <a:srgbClr val="73B900"/>
                </a:solidFill>
                <a:latin typeface="Arial" charset="0"/>
              </a:defRPr>
            </a:lvl6pPr>
            <a:lvl7pPr marL="914400" algn="l" rtl="0" eaLnBrk="1" fontAlgn="base" hangingPunct="1">
              <a:spcBef>
                <a:spcPct val="0"/>
              </a:spcBef>
              <a:spcAft>
                <a:spcPct val="0"/>
              </a:spcAft>
              <a:defRPr sz="3200" b="1">
                <a:solidFill>
                  <a:srgbClr val="73B900"/>
                </a:solidFill>
                <a:latin typeface="Arial" charset="0"/>
              </a:defRPr>
            </a:lvl7pPr>
            <a:lvl8pPr marL="1371600" algn="l" rtl="0" eaLnBrk="1" fontAlgn="base" hangingPunct="1">
              <a:spcBef>
                <a:spcPct val="0"/>
              </a:spcBef>
              <a:spcAft>
                <a:spcPct val="0"/>
              </a:spcAft>
              <a:defRPr sz="3200" b="1">
                <a:solidFill>
                  <a:srgbClr val="73B900"/>
                </a:solidFill>
                <a:latin typeface="Arial" charset="0"/>
              </a:defRPr>
            </a:lvl8pPr>
            <a:lvl9pPr marL="1828800" algn="l" rtl="0" eaLnBrk="1" fontAlgn="base" hangingPunct="1">
              <a:spcBef>
                <a:spcPct val="0"/>
              </a:spcBef>
              <a:spcAft>
                <a:spcPct val="0"/>
              </a:spcAft>
              <a:defRPr sz="3200" b="1">
                <a:solidFill>
                  <a:srgbClr val="73B900"/>
                </a:solidFill>
                <a:latin typeface="Arial" charset="0"/>
              </a:defRPr>
            </a:lvl9pPr>
          </a:lstStyle>
          <a:p>
            <a:pPr defTabSz="914400"/>
            <a:r>
              <a:rPr lang="en-US" sz="3800" kern="0" dirty="0" smtClean="0">
                <a:solidFill>
                  <a:schemeClr val="tx1"/>
                </a:solidFill>
              </a:rPr>
              <a:t>GRID FOR HEXAGON PLACEMENT</a:t>
            </a:r>
            <a:r>
              <a:rPr lang="en-US" sz="3800" kern="0" baseline="0" dirty="0" smtClean="0">
                <a:solidFill>
                  <a:schemeClr val="tx1"/>
                </a:solidFill>
              </a:rPr>
              <a:t> ONLY</a:t>
            </a:r>
            <a:endParaRPr lang="en-US" sz="3800" kern="0" dirty="0">
              <a:solidFill>
                <a:schemeClr val="tx1"/>
              </a:solidFill>
            </a:endParaRPr>
          </a:p>
        </p:txBody>
      </p:sp>
    </p:spTree>
    <p:extLst>
      <p:ext uri="{BB962C8B-B14F-4D97-AF65-F5344CB8AC3E}">
        <p14:creationId xmlns:p14="http://schemas.microsoft.com/office/powerpoint/2010/main" val="3425284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73761" y="143728"/>
            <a:ext cx="7482078" cy="1027974"/>
          </a:xfrm>
        </p:spPr>
        <p:txBody>
          <a:bodyPr/>
          <a:lstStyle>
            <a:lvl1pPr algn="ct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87563" y="1868143"/>
            <a:ext cx="7461504" cy="3908048"/>
          </a:xfrm>
        </p:spPr>
        <p:txBody>
          <a:bodyPr/>
          <a:lstStyle>
            <a:lvl1pPr marL="231775" indent="-231775">
              <a:buClr>
                <a:schemeClr val="bg2"/>
              </a:buClr>
              <a:buSzPct val="100000"/>
              <a:buFontTx/>
              <a:buBlip>
                <a:blip r:embed="rId2"/>
              </a:buBlip>
              <a:defRPr>
                <a:solidFill>
                  <a:schemeClr val="bg2"/>
                </a:solidFill>
              </a:defRPr>
            </a:lvl1pPr>
            <a:lvl2pPr marL="803275" indent="-231775">
              <a:buClr>
                <a:schemeClr val="bg2"/>
              </a:buClr>
              <a:buSzPct val="100000"/>
              <a:buFontTx/>
              <a:buBlip>
                <a:blip r:embed="rId2"/>
              </a:buBlip>
              <a:defRPr>
                <a:solidFill>
                  <a:schemeClr val="bg2"/>
                </a:solidFill>
              </a:defRPr>
            </a:lvl2pPr>
            <a:lvl3pPr marL="1255713" indent="-166688">
              <a:buClr>
                <a:schemeClr val="bg2"/>
              </a:buClr>
              <a:buSzPct val="100000"/>
              <a:buFontTx/>
              <a:buBlip>
                <a:blip r:embed="rId2"/>
              </a:buBlip>
              <a:defRPr sz="1800">
                <a:solidFill>
                  <a:schemeClr val="bg2"/>
                </a:solidFill>
              </a:defRPr>
            </a:lvl3pPr>
            <a:lvl4pPr marL="1774825" indent="-228600">
              <a:buClr>
                <a:schemeClr val="bg2"/>
              </a:buClr>
              <a:buFont typeface="Wingdings" panose="05000000000000000000" pitchFamily="2" charset="2"/>
              <a:buChar char="§"/>
              <a:defRPr sz="1800">
                <a:solidFill>
                  <a:schemeClr val="tx1"/>
                </a:solidFill>
              </a:defRPr>
            </a:lvl4pPr>
            <a:lvl5pPr marL="2117725" indent="-228600">
              <a:buClr>
                <a:schemeClr val="bg2"/>
              </a:buClr>
              <a:buFont typeface="Wingdings" panose="05000000000000000000" pitchFamily="2" charset="2"/>
              <a:buChar cha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10"/>
          </p:nvPr>
        </p:nvSpPr>
        <p:spPr>
          <a:xfrm>
            <a:off x="373761" y="1104901"/>
            <a:ext cx="7482078" cy="525463"/>
          </a:xfrm>
        </p:spPr>
        <p:txBody>
          <a:bodyPr/>
          <a:lstStyle>
            <a:lvl1pPr marL="0" indent="0" algn="ctr">
              <a:buFontTx/>
              <a:buNone/>
              <a:defRPr sz="2800">
                <a:solidFill>
                  <a:schemeClr val="tx2"/>
                </a:solidFill>
                <a:latin typeface="Trebuchet MS" panose="020B0603020202020204" pitchFamily="34" charset="0"/>
              </a:defRPr>
            </a:lvl1pPr>
            <a:lvl2pPr marL="571500" indent="0" algn="ctr">
              <a:buFontTx/>
              <a:buNone/>
              <a:defRPr sz="2800">
                <a:solidFill>
                  <a:schemeClr val="tx2"/>
                </a:solidFill>
                <a:latin typeface="Trebuchet MS" panose="020B0603020202020204" pitchFamily="34" charset="0"/>
              </a:defRPr>
            </a:lvl2pPr>
            <a:lvl3pPr marL="1089025" indent="0" algn="ctr">
              <a:buFontTx/>
              <a:buNone/>
              <a:defRPr sz="2800">
                <a:solidFill>
                  <a:schemeClr val="tx2"/>
                </a:solidFill>
                <a:latin typeface="Trebuchet MS" panose="020B0603020202020204" pitchFamily="34" charset="0"/>
              </a:defRPr>
            </a:lvl3pPr>
            <a:lvl4pPr marL="1546225" indent="0" algn="ctr">
              <a:buFontTx/>
              <a:buNone/>
              <a:defRPr sz="2800">
                <a:solidFill>
                  <a:schemeClr val="tx2"/>
                </a:solidFill>
                <a:latin typeface="Trebuchet MS" panose="020B0603020202020204" pitchFamily="34" charset="0"/>
              </a:defRPr>
            </a:lvl4pPr>
            <a:lvl5pPr marL="1889125" indent="0" algn="ctr">
              <a:buFontTx/>
              <a:buNone/>
              <a:defRPr sz="2800">
                <a:solidFill>
                  <a:schemeClr val="tx2"/>
                </a:solidFill>
                <a:latin typeface="Trebuchet MS" panose="020B0603020202020204" pitchFamily="34" charset="0"/>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entered Title w/ Subtitle - NO LOGO">
    <p:spTree>
      <p:nvGrpSpPr>
        <p:cNvPr id="1" name=""/>
        <p:cNvGrpSpPr/>
        <p:nvPr/>
      </p:nvGrpSpPr>
      <p:grpSpPr>
        <a:xfrm>
          <a:off x="0" y="0"/>
          <a:ext cx="0" cy="0"/>
          <a:chOff x="0" y="0"/>
          <a:chExt cx="0" cy="0"/>
        </a:xfrm>
      </p:grpSpPr>
      <p:grpSp>
        <p:nvGrpSpPr>
          <p:cNvPr id="6" name="Group 5"/>
          <p:cNvGrpSpPr/>
          <p:nvPr userDrawn="1"/>
        </p:nvGrpSpPr>
        <p:grpSpPr>
          <a:xfrm>
            <a:off x="0" y="0"/>
            <a:ext cx="8229600" cy="6172200"/>
            <a:chOff x="0" y="0"/>
            <a:chExt cx="10972800" cy="6172200"/>
          </a:xfrm>
        </p:grpSpPr>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0972800" cy="6172200"/>
            </a:xfrm>
            <a:prstGeom prst="rect">
              <a:avLst/>
            </a:prstGeom>
          </p:spPr>
        </p:pic>
        <p:sp>
          <p:nvSpPr>
            <p:cNvPr id="8" name="Rectangle 7"/>
            <p:cNvSpPr/>
            <p:nvPr userDrawn="1"/>
          </p:nvSpPr>
          <p:spPr>
            <a:xfrm>
              <a:off x="0" y="0"/>
              <a:ext cx="10972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373761" y="143728"/>
            <a:ext cx="7482078" cy="1027974"/>
          </a:xfrm>
        </p:spPr>
        <p:txBody>
          <a:bodyPr/>
          <a:lstStyle>
            <a:lvl1pPr algn="ctr">
              <a:defRPr>
                <a:solidFill>
                  <a:schemeClr val="tx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373761" y="1104901"/>
            <a:ext cx="7482078" cy="525463"/>
          </a:xfrm>
        </p:spPr>
        <p:txBody>
          <a:bodyPr/>
          <a:lstStyle>
            <a:lvl1pPr marL="0" indent="0" algn="ctr">
              <a:buFontTx/>
              <a:buNone/>
              <a:defRPr sz="2800">
                <a:solidFill>
                  <a:schemeClr val="tx2"/>
                </a:solidFill>
                <a:latin typeface="Trebuchet MS" panose="020B0603020202020204" pitchFamily="34" charset="0"/>
              </a:defRPr>
            </a:lvl1pPr>
            <a:lvl2pPr marL="571500" indent="0" algn="ctr">
              <a:buFontTx/>
              <a:buNone/>
              <a:defRPr sz="2800">
                <a:solidFill>
                  <a:schemeClr val="tx2"/>
                </a:solidFill>
                <a:latin typeface="Trebuchet MS" panose="020B0603020202020204" pitchFamily="34" charset="0"/>
              </a:defRPr>
            </a:lvl2pPr>
            <a:lvl3pPr marL="1089025" indent="0" algn="ctr">
              <a:buFontTx/>
              <a:buNone/>
              <a:defRPr sz="2800">
                <a:solidFill>
                  <a:schemeClr val="tx2"/>
                </a:solidFill>
                <a:latin typeface="Trebuchet MS" panose="020B0603020202020204" pitchFamily="34" charset="0"/>
              </a:defRPr>
            </a:lvl3pPr>
            <a:lvl4pPr marL="1546225" indent="0" algn="ctr">
              <a:buFontTx/>
              <a:buNone/>
              <a:defRPr sz="2800">
                <a:solidFill>
                  <a:schemeClr val="tx2"/>
                </a:solidFill>
                <a:latin typeface="Trebuchet MS" panose="020B0603020202020204" pitchFamily="34" charset="0"/>
              </a:defRPr>
            </a:lvl4pPr>
            <a:lvl5pPr marL="1889125" indent="0" algn="ctr">
              <a:buFontTx/>
              <a:buNone/>
              <a:defRPr sz="2800">
                <a:solidFill>
                  <a:schemeClr val="tx2"/>
                </a:solidFill>
                <a:latin typeface="Trebuchet MS" panose="020B0603020202020204" pitchFamily="34" charset="0"/>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1349245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title, and Content - NO LOGO &amp; PAGE NUMBER">
    <p:spTree>
      <p:nvGrpSpPr>
        <p:cNvPr id="1" name=""/>
        <p:cNvGrpSpPr/>
        <p:nvPr/>
      </p:nvGrpSpPr>
      <p:grpSpPr>
        <a:xfrm>
          <a:off x="0" y="0"/>
          <a:ext cx="0" cy="0"/>
          <a:chOff x="0" y="0"/>
          <a:chExt cx="0" cy="0"/>
        </a:xfrm>
      </p:grpSpPr>
      <p:sp>
        <p:nvSpPr>
          <p:cNvPr id="12" name="Slide Number Placeholder 2"/>
          <p:cNvSpPr>
            <a:spLocks noGrp="1"/>
          </p:cNvSpPr>
          <p:nvPr>
            <p:ph type="sldNum" sz="quarter" idx="4"/>
          </p:nvPr>
        </p:nvSpPr>
        <p:spPr>
          <a:xfrm>
            <a:off x="7912606" y="5758133"/>
            <a:ext cx="388589" cy="328613"/>
          </a:xfrm>
          <a:prstGeom prst="rect">
            <a:avLst/>
          </a:prstGeom>
        </p:spPr>
        <p:txBody>
          <a:bodyPr vert="horz" lIns="91440" tIns="45720" rIns="91440" bIns="45720" rtlCol="0" anchor="ctr"/>
          <a:lstStyle>
            <a:lvl1pPr algn="l">
              <a:defRPr sz="850">
                <a:solidFill>
                  <a:schemeClr val="accent4"/>
                </a:solidFill>
                <a:latin typeface="Trebuchet MS" panose="020B0603020202020204" pitchFamily="34" charset="0"/>
              </a:defRPr>
            </a:lvl1pPr>
          </a:lstStyle>
          <a:p>
            <a:fld id="{8E13CC0A-14CC-4674-B52E-3D07CCA8AFC7}" type="slidenum">
              <a:rPr lang="en-US" smtClean="0"/>
              <a:pPr/>
              <a:t>‹#›</a:t>
            </a:fld>
            <a:endParaRPr lang="en-US" dirty="0"/>
          </a:p>
        </p:txBody>
      </p:sp>
      <p:grpSp>
        <p:nvGrpSpPr>
          <p:cNvPr id="13" name="Group 12"/>
          <p:cNvGrpSpPr/>
          <p:nvPr userDrawn="1"/>
        </p:nvGrpSpPr>
        <p:grpSpPr>
          <a:xfrm>
            <a:off x="0" y="0"/>
            <a:ext cx="8229600" cy="6172200"/>
            <a:chOff x="0" y="0"/>
            <a:chExt cx="10972800" cy="6172200"/>
          </a:xfrm>
        </p:grpSpPr>
        <p:pic>
          <p:nvPicPr>
            <p:cNvPr id="14" name="Picture 1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0972800" cy="6172200"/>
            </a:xfrm>
            <a:prstGeom prst="rect">
              <a:avLst/>
            </a:prstGeom>
          </p:spPr>
        </p:pic>
        <p:sp>
          <p:nvSpPr>
            <p:cNvPr id="15" name="Rectangle 14"/>
            <p:cNvSpPr/>
            <p:nvPr userDrawn="1"/>
          </p:nvSpPr>
          <p:spPr>
            <a:xfrm>
              <a:off x="0" y="0"/>
              <a:ext cx="10972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373761" y="143728"/>
            <a:ext cx="7482078" cy="1027974"/>
          </a:xfrm>
        </p:spPr>
        <p:txBody>
          <a:bodyPr/>
          <a:lstStyle>
            <a:lvl1pPr algn="ctr">
              <a:defRPr>
                <a:solidFill>
                  <a:schemeClr val="tx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84048" y="1868143"/>
            <a:ext cx="7461504" cy="3908048"/>
          </a:xfrm>
        </p:spPr>
        <p:txBody>
          <a:bodyPr/>
          <a:lstStyle>
            <a:lvl1pPr marL="231775" indent="-231775">
              <a:buClr>
                <a:schemeClr val="bg2"/>
              </a:buClr>
              <a:buSzPct val="100000"/>
              <a:buFontTx/>
              <a:buBlip>
                <a:blip r:embed="rId3"/>
              </a:buBlip>
              <a:defRPr>
                <a:solidFill>
                  <a:schemeClr val="bg2"/>
                </a:solidFill>
              </a:defRPr>
            </a:lvl1pPr>
            <a:lvl2pPr marL="803275" indent="-231775">
              <a:buClr>
                <a:schemeClr val="bg2"/>
              </a:buClr>
              <a:buSzPct val="100000"/>
              <a:buFontTx/>
              <a:buBlip>
                <a:blip r:embed="rId3"/>
              </a:buBlip>
              <a:defRPr>
                <a:solidFill>
                  <a:schemeClr val="bg2"/>
                </a:solidFill>
              </a:defRPr>
            </a:lvl2pPr>
            <a:lvl3pPr marL="1255713" indent="-166688">
              <a:buClr>
                <a:schemeClr val="bg2"/>
              </a:buClr>
              <a:buSzPct val="100000"/>
              <a:buFontTx/>
              <a:buBlip>
                <a:blip r:embed="rId3"/>
              </a:buBlip>
              <a:defRPr sz="2000">
                <a:solidFill>
                  <a:schemeClr val="bg2"/>
                </a:solidFill>
              </a:defRPr>
            </a:lvl3pPr>
            <a:lvl4pPr marL="1774825" indent="-228600">
              <a:buClr>
                <a:schemeClr val="bg2"/>
              </a:buClr>
              <a:buFont typeface="Wingdings" panose="05000000000000000000" pitchFamily="2" charset="2"/>
              <a:buChar char="§"/>
              <a:defRPr sz="1800">
                <a:solidFill>
                  <a:schemeClr val="tx1"/>
                </a:solidFill>
              </a:defRPr>
            </a:lvl4pPr>
            <a:lvl5pPr marL="2117725" indent="-228600">
              <a:buClr>
                <a:schemeClr val="bg2"/>
              </a:buClr>
              <a:buFont typeface="Wingdings" panose="05000000000000000000" pitchFamily="2" charset="2"/>
              <a:buChar char="§"/>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5" name="Text Placeholder 4"/>
          <p:cNvSpPr>
            <a:spLocks noGrp="1"/>
          </p:cNvSpPr>
          <p:nvPr>
            <p:ph type="body" sz="quarter" idx="10"/>
          </p:nvPr>
        </p:nvSpPr>
        <p:spPr>
          <a:xfrm>
            <a:off x="373761" y="1104901"/>
            <a:ext cx="7482078" cy="525463"/>
          </a:xfrm>
        </p:spPr>
        <p:txBody>
          <a:bodyPr/>
          <a:lstStyle>
            <a:lvl1pPr marL="0" indent="0" algn="ctr">
              <a:buFontTx/>
              <a:buNone/>
              <a:defRPr sz="2800">
                <a:solidFill>
                  <a:schemeClr val="tx2"/>
                </a:solidFill>
                <a:latin typeface="Trebuchet MS" panose="020B0603020202020204" pitchFamily="34" charset="0"/>
              </a:defRPr>
            </a:lvl1pPr>
            <a:lvl2pPr marL="571500" indent="0" algn="ctr">
              <a:buFontTx/>
              <a:buNone/>
              <a:defRPr sz="2800">
                <a:solidFill>
                  <a:schemeClr val="tx2"/>
                </a:solidFill>
                <a:latin typeface="Trebuchet MS" panose="020B0603020202020204" pitchFamily="34" charset="0"/>
              </a:defRPr>
            </a:lvl2pPr>
            <a:lvl3pPr marL="1089025" indent="0" algn="ctr">
              <a:buFontTx/>
              <a:buNone/>
              <a:defRPr sz="2800">
                <a:solidFill>
                  <a:schemeClr val="tx2"/>
                </a:solidFill>
                <a:latin typeface="Trebuchet MS" panose="020B0603020202020204" pitchFamily="34" charset="0"/>
              </a:defRPr>
            </a:lvl3pPr>
            <a:lvl4pPr marL="1546225" indent="0" algn="ctr">
              <a:buFontTx/>
              <a:buNone/>
              <a:defRPr sz="2800">
                <a:solidFill>
                  <a:schemeClr val="tx2"/>
                </a:solidFill>
                <a:latin typeface="Trebuchet MS" panose="020B0603020202020204" pitchFamily="34" charset="0"/>
              </a:defRPr>
            </a:lvl4pPr>
            <a:lvl5pPr marL="1889125" indent="0" algn="ctr">
              <a:buFontTx/>
              <a:buNone/>
              <a:defRPr sz="2800">
                <a:solidFill>
                  <a:schemeClr val="tx2"/>
                </a:solidFill>
                <a:latin typeface="Trebuchet MS" panose="020B0603020202020204" pitchFamily="34" charset="0"/>
              </a:defRPr>
            </a:lvl5pPr>
          </a:lstStyle>
          <a:p>
            <a:pPr lvl="0"/>
            <a:r>
              <a:rPr lang="en-US" dirty="0" smtClean="0"/>
              <a:t>Click to edit Master text styles</a:t>
            </a:r>
            <a:endParaRPr lang="en-US" dirty="0"/>
          </a:p>
        </p:txBody>
      </p:sp>
    </p:spTree>
    <p:extLst>
      <p:ext uri="{BB962C8B-B14F-4D97-AF65-F5344CB8AC3E}">
        <p14:creationId xmlns:p14="http://schemas.microsoft.com/office/powerpoint/2010/main" val="992211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ransition - Orang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4" name="Rectangle 3"/>
          <p:cNvSpPr/>
          <p:nvPr userDrawn="1"/>
        </p:nvSpPr>
        <p:spPr>
          <a:xfrm>
            <a:off x="0" y="0"/>
            <a:ext cx="8229600" cy="61722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0" y="3209544"/>
            <a:ext cx="8229600" cy="2962656"/>
          </a:xfrm>
          <a:prstGeom prst="rect">
            <a:avLst/>
          </a:prstGeom>
          <a:gradFill>
            <a:gsLst>
              <a:gs pos="0">
                <a:schemeClr val="bg1">
                  <a:alpha val="0"/>
                </a:schemeClr>
              </a:gs>
              <a:gs pos="100000">
                <a:schemeClr val="bg1">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1712" y="1822690"/>
            <a:ext cx="5603311" cy="535531"/>
          </a:xfrm>
        </p:spPr>
        <p:txBody>
          <a:bodyPr>
            <a:noAutofit/>
          </a:bodyPr>
          <a:lstStyle>
            <a:lvl1pPr algn="ctr">
              <a:lnSpc>
                <a:spcPct val="90000"/>
              </a:lnSpc>
              <a:defRPr sz="3200" i="1" cap="none" baseline="0">
                <a:solidFill>
                  <a:schemeClr val="accent3"/>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67649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ansition - Green">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229600" cy="6172200"/>
          </a:xfrm>
          <a:prstGeom prst="rect">
            <a:avLst/>
          </a:prstGeom>
        </p:spPr>
      </p:pic>
      <p:sp>
        <p:nvSpPr>
          <p:cNvPr id="4" name="Rectangle 3"/>
          <p:cNvSpPr/>
          <p:nvPr userDrawn="1"/>
        </p:nvSpPr>
        <p:spPr>
          <a:xfrm>
            <a:off x="0" y="0"/>
            <a:ext cx="8229600" cy="617220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userDrawn="1"/>
        </p:nvSpPr>
        <p:spPr>
          <a:xfrm>
            <a:off x="0" y="3209544"/>
            <a:ext cx="8229600" cy="2962656"/>
          </a:xfrm>
          <a:prstGeom prst="rect">
            <a:avLst/>
          </a:prstGeom>
          <a:gradFill>
            <a:gsLst>
              <a:gs pos="0">
                <a:schemeClr val="bg1">
                  <a:alpha val="0"/>
                </a:schemeClr>
              </a:gs>
              <a:gs pos="100000">
                <a:schemeClr val="bg1">
                  <a:alpha val="2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1711" y="1822690"/>
            <a:ext cx="5602986" cy="535531"/>
          </a:xfrm>
        </p:spPr>
        <p:txBody>
          <a:bodyPr>
            <a:noAutofit/>
          </a:bodyPr>
          <a:lstStyle>
            <a:lvl1pPr algn="ctr">
              <a:lnSpc>
                <a:spcPct val="90000"/>
              </a:lnSpc>
              <a:defRPr sz="3200" i="1" cap="none" baseline="0">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5682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ansition - Pink">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8229600" cy="6172200"/>
          </a:xfrm>
          <a:prstGeom prst="rect">
            <a:avLst/>
          </a:prstGeom>
        </p:spPr>
      </p:pic>
      <p:sp>
        <p:nvSpPr>
          <p:cNvPr id="7" name="Rectangle 6"/>
          <p:cNvSpPr/>
          <p:nvPr userDrawn="1"/>
        </p:nvSpPr>
        <p:spPr>
          <a:xfrm>
            <a:off x="0" y="0"/>
            <a:ext cx="8229600" cy="6172200"/>
          </a:xfrm>
          <a:prstGeom prst="rect">
            <a:avLst/>
          </a:prstGeom>
          <a:gradFill>
            <a:gsLst>
              <a:gs pos="0">
                <a:schemeClr val="bg1">
                  <a:alpha val="4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4233" y="5068978"/>
            <a:ext cx="5602986" cy="535531"/>
          </a:xfrm>
        </p:spPr>
        <p:txBody>
          <a:bodyPr anchor="b">
            <a:noAutofit/>
          </a:bodyPr>
          <a:lstStyle>
            <a:lvl1pPr algn="l">
              <a:lnSpc>
                <a:spcPct val="90000"/>
              </a:lnSpc>
              <a:defRPr sz="3200" i="1" cap="none" baseline="0">
                <a:solidFill>
                  <a:srgbClr val="B51377"/>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722221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ansition - Blue">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8229600" cy="6172200"/>
          </a:xfrm>
          <a:prstGeom prst="rect">
            <a:avLst/>
          </a:prstGeom>
        </p:spPr>
      </p:pic>
      <p:sp>
        <p:nvSpPr>
          <p:cNvPr id="7" name="Rectangle 6"/>
          <p:cNvSpPr/>
          <p:nvPr userDrawn="1"/>
        </p:nvSpPr>
        <p:spPr>
          <a:xfrm>
            <a:off x="0" y="0"/>
            <a:ext cx="8229600" cy="6172200"/>
          </a:xfrm>
          <a:prstGeom prst="rect">
            <a:avLst/>
          </a:prstGeom>
          <a:gradFill>
            <a:gsLst>
              <a:gs pos="0">
                <a:schemeClr val="bg1">
                  <a:alpha val="4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34233" y="5068978"/>
            <a:ext cx="5602986" cy="535531"/>
          </a:xfrm>
        </p:spPr>
        <p:txBody>
          <a:bodyPr anchor="b">
            <a:noAutofit/>
          </a:bodyPr>
          <a:lstStyle>
            <a:lvl1pPr algn="l">
              <a:lnSpc>
                <a:spcPct val="90000"/>
              </a:lnSpc>
              <a:defRPr sz="3200" i="1" cap="none" baseline="0">
                <a:solidFill>
                  <a:schemeClr val="accent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26739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pSp>
        <p:nvGrpSpPr>
          <p:cNvPr id="7" name="Group 6"/>
          <p:cNvGrpSpPr/>
          <p:nvPr userDrawn="1"/>
        </p:nvGrpSpPr>
        <p:grpSpPr>
          <a:xfrm>
            <a:off x="0" y="0"/>
            <a:ext cx="8229600" cy="6172200"/>
            <a:chOff x="0" y="0"/>
            <a:chExt cx="10972800" cy="6172200"/>
          </a:xfrm>
        </p:grpSpPr>
        <p:pic>
          <p:nvPicPr>
            <p:cNvPr id="8" name="Picture 7"/>
            <p:cNvPicPr>
              <a:picLocks noChangeAspect="1"/>
            </p:cNvPicPr>
            <p:nvPr userDrawn="1"/>
          </p:nvPicPr>
          <p:blipFill>
            <a:blip r:embed="rId22">
              <a:extLst>
                <a:ext uri="{28A0092B-C50C-407E-A947-70E740481C1C}">
                  <a14:useLocalDpi xmlns:a14="http://schemas.microsoft.com/office/drawing/2010/main"/>
                </a:ext>
              </a:extLst>
            </a:blip>
            <a:stretch>
              <a:fillRect/>
            </a:stretch>
          </p:blipFill>
          <p:spPr>
            <a:xfrm>
              <a:off x="0" y="0"/>
              <a:ext cx="10972800" cy="6172200"/>
            </a:xfrm>
            <a:prstGeom prst="rect">
              <a:avLst/>
            </a:prstGeom>
          </p:spPr>
        </p:pic>
        <p:sp>
          <p:nvSpPr>
            <p:cNvPr id="9" name="Rectangle 8"/>
            <p:cNvSpPr/>
            <p:nvPr userDrawn="1"/>
          </p:nvSpPr>
          <p:spPr>
            <a:xfrm>
              <a:off x="0" y="0"/>
              <a:ext cx="10972800" cy="6172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26" name="Rectangle 2"/>
          <p:cNvSpPr>
            <a:spLocks noGrp="1" noChangeArrowheads="1"/>
          </p:cNvSpPr>
          <p:nvPr>
            <p:ph type="title"/>
          </p:nvPr>
        </p:nvSpPr>
        <p:spPr bwMode="auto">
          <a:xfrm>
            <a:off x="374808" y="143728"/>
            <a:ext cx="7479986" cy="102797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388052" y="1868144"/>
            <a:ext cx="7461698" cy="39080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p:txBody>
      </p:sp>
      <p:grpSp>
        <p:nvGrpSpPr>
          <p:cNvPr id="15" name="Group 14"/>
          <p:cNvGrpSpPr/>
          <p:nvPr userDrawn="1"/>
        </p:nvGrpSpPr>
        <p:grpSpPr>
          <a:xfrm>
            <a:off x="7615280" y="5868504"/>
            <a:ext cx="450786" cy="111022"/>
            <a:chOff x="1346200" y="-720726"/>
            <a:chExt cx="2990850" cy="552450"/>
          </a:xfrm>
        </p:grpSpPr>
        <p:sp>
          <p:nvSpPr>
            <p:cNvPr id="16" name="Freeform 15"/>
            <p:cNvSpPr>
              <a:spLocks noEditPoints="1"/>
            </p:cNvSpPr>
            <p:nvPr userDrawn="1"/>
          </p:nvSpPr>
          <p:spPr bwMode="auto">
            <a:xfrm>
              <a:off x="4270375" y="-306388"/>
              <a:ext cx="66675" cy="65088"/>
            </a:xfrm>
            <a:custGeom>
              <a:avLst/>
              <a:gdLst>
                <a:gd name="T0" fmla="*/ 36 w 87"/>
                <a:gd name="T1" fmla="*/ 37 h 83"/>
                <a:gd name="T2" fmla="*/ 36 w 87"/>
                <a:gd name="T3" fmla="*/ 26 h 83"/>
                <a:gd name="T4" fmla="*/ 43 w 87"/>
                <a:gd name="T5" fmla="*/ 26 h 83"/>
                <a:gd name="T6" fmla="*/ 52 w 87"/>
                <a:gd name="T7" fmla="*/ 31 h 83"/>
                <a:gd name="T8" fmla="*/ 45 w 87"/>
                <a:gd name="T9" fmla="*/ 37 h 83"/>
                <a:gd name="T10" fmla="*/ 36 w 87"/>
                <a:gd name="T11" fmla="*/ 37 h 83"/>
                <a:gd name="T12" fmla="*/ 36 w 87"/>
                <a:gd name="T13" fmla="*/ 45 h 83"/>
                <a:gd name="T14" fmla="*/ 41 w 87"/>
                <a:gd name="T15" fmla="*/ 45 h 83"/>
                <a:gd name="T16" fmla="*/ 52 w 87"/>
                <a:gd name="T17" fmla="*/ 63 h 83"/>
                <a:gd name="T18" fmla="*/ 63 w 87"/>
                <a:gd name="T19" fmla="*/ 63 h 83"/>
                <a:gd name="T20" fmla="*/ 52 w 87"/>
                <a:gd name="T21" fmla="*/ 44 h 83"/>
                <a:gd name="T22" fmla="*/ 63 w 87"/>
                <a:gd name="T23" fmla="*/ 32 h 83"/>
                <a:gd name="T24" fmla="*/ 44 w 87"/>
                <a:gd name="T25" fmla="*/ 19 h 83"/>
                <a:gd name="T26" fmla="*/ 26 w 87"/>
                <a:gd name="T27" fmla="*/ 19 h 83"/>
                <a:gd name="T28" fmla="*/ 26 w 87"/>
                <a:gd name="T29" fmla="*/ 63 h 83"/>
                <a:gd name="T30" fmla="*/ 36 w 87"/>
                <a:gd name="T31" fmla="*/ 63 h 83"/>
                <a:gd name="T32" fmla="*/ 36 w 87"/>
                <a:gd name="T33" fmla="*/ 45 h 83"/>
                <a:gd name="T34" fmla="*/ 87 w 87"/>
                <a:gd name="T35" fmla="*/ 41 h 83"/>
                <a:gd name="T36" fmla="*/ 44 w 87"/>
                <a:gd name="T37" fmla="*/ 0 h 83"/>
                <a:gd name="T38" fmla="*/ 0 w 87"/>
                <a:gd name="T39" fmla="*/ 41 h 83"/>
                <a:gd name="T40" fmla="*/ 44 w 87"/>
                <a:gd name="T41" fmla="*/ 83 h 83"/>
                <a:gd name="T42" fmla="*/ 87 w 87"/>
                <a:gd name="T43" fmla="*/ 41 h 83"/>
                <a:gd name="T44" fmla="*/ 74 w 87"/>
                <a:gd name="T45" fmla="*/ 41 h 83"/>
                <a:gd name="T46" fmla="*/ 44 w 87"/>
                <a:gd name="T47" fmla="*/ 73 h 83"/>
                <a:gd name="T48" fmla="*/ 44 w 87"/>
                <a:gd name="T49" fmla="*/ 73 h 83"/>
                <a:gd name="T50" fmla="*/ 13 w 87"/>
                <a:gd name="T51" fmla="*/ 41 h 83"/>
                <a:gd name="T52" fmla="*/ 44 w 87"/>
                <a:gd name="T53" fmla="*/ 9 h 83"/>
                <a:gd name="T54" fmla="*/ 74 w 87"/>
                <a:gd name="T55"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83">
                  <a:moveTo>
                    <a:pt x="36" y="37"/>
                  </a:moveTo>
                  <a:cubicBezTo>
                    <a:pt x="36" y="26"/>
                    <a:pt x="36" y="26"/>
                    <a:pt x="36" y="26"/>
                  </a:cubicBezTo>
                  <a:cubicBezTo>
                    <a:pt x="43" y="26"/>
                    <a:pt x="43" y="26"/>
                    <a:pt x="43" y="26"/>
                  </a:cubicBezTo>
                  <a:cubicBezTo>
                    <a:pt x="47" y="26"/>
                    <a:pt x="52" y="27"/>
                    <a:pt x="52" y="31"/>
                  </a:cubicBezTo>
                  <a:cubicBezTo>
                    <a:pt x="52" y="36"/>
                    <a:pt x="50" y="37"/>
                    <a:pt x="45" y="37"/>
                  </a:cubicBezTo>
                  <a:cubicBezTo>
                    <a:pt x="36" y="37"/>
                    <a:pt x="36" y="37"/>
                    <a:pt x="36" y="37"/>
                  </a:cubicBezTo>
                  <a:moveTo>
                    <a:pt x="36" y="45"/>
                  </a:moveTo>
                  <a:cubicBezTo>
                    <a:pt x="41" y="45"/>
                    <a:pt x="41" y="45"/>
                    <a:pt x="41" y="45"/>
                  </a:cubicBezTo>
                  <a:cubicBezTo>
                    <a:pt x="52" y="63"/>
                    <a:pt x="52" y="63"/>
                    <a:pt x="52" y="63"/>
                  </a:cubicBezTo>
                  <a:cubicBezTo>
                    <a:pt x="63" y="63"/>
                    <a:pt x="63" y="63"/>
                    <a:pt x="63" y="63"/>
                  </a:cubicBezTo>
                  <a:cubicBezTo>
                    <a:pt x="52" y="44"/>
                    <a:pt x="52" y="44"/>
                    <a:pt x="52" y="44"/>
                  </a:cubicBezTo>
                  <a:cubicBezTo>
                    <a:pt x="58" y="43"/>
                    <a:pt x="63" y="41"/>
                    <a:pt x="63" y="32"/>
                  </a:cubicBezTo>
                  <a:cubicBezTo>
                    <a:pt x="63" y="22"/>
                    <a:pt x="56" y="19"/>
                    <a:pt x="44" y="19"/>
                  </a:cubicBezTo>
                  <a:cubicBezTo>
                    <a:pt x="26" y="19"/>
                    <a:pt x="26" y="19"/>
                    <a:pt x="26" y="19"/>
                  </a:cubicBezTo>
                  <a:cubicBezTo>
                    <a:pt x="26" y="63"/>
                    <a:pt x="26" y="63"/>
                    <a:pt x="26" y="63"/>
                  </a:cubicBezTo>
                  <a:cubicBezTo>
                    <a:pt x="36" y="63"/>
                    <a:pt x="36" y="63"/>
                    <a:pt x="36" y="63"/>
                  </a:cubicBezTo>
                  <a:cubicBezTo>
                    <a:pt x="36" y="45"/>
                    <a:pt x="36" y="45"/>
                    <a:pt x="36" y="45"/>
                  </a:cubicBezTo>
                  <a:moveTo>
                    <a:pt x="87" y="41"/>
                  </a:moveTo>
                  <a:cubicBezTo>
                    <a:pt x="87" y="15"/>
                    <a:pt x="66" y="0"/>
                    <a:pt x="44" y="0"/>
                  </a:cubicBezTo>
                  <a:cubicBezTo>
                    <a:pt x="21" y="0"/>
                    <a:pt x="0" y="15"/>
                    <a:pt x="0" y="41"/>
                  </a:cubicBezTo>
                  <a:cubicBezTo>
                    <a:pt x="0" y="67"/>
                    <a:pt x="21" y="83"/>
                    <a:pt x="44" y="83"/>
                  </a:cubicBezTo>
                  <a:cubicBezTo>
                    <a:pt x="66" y="83"/>
                    <a:pt x="87" y="67"/>
                    <a:pt x="87" y="41"/>
                  </a:cubicBezTo>
                  <a:moveTo>
                    <a:pt x="74" y="41"/>
                  </a:moveTo>
                  <a:cubicBezTo>
                    <a:pt x="74" y="60"/>
                    <a:pt x="60" y="73"/>
                    <a:pt x="44" y="73"/>
                  </a:cubicBezTo>
                  <a:cubicBezTo>
                    <a:pt x="44" y="73"/>
                    <a:pt x="44" y="73"/>
                    <a:pt x="44" y="73"/>
                  </a:cubicBezTo>
                  <a:cubicBezTo>
                    <a:pt x="26" y="73"/>
                    <a:pt x="13" y="60"/>
                    <a:pt x="13" y="41"/>
                  </a:cubicBezTo>
                  <a:cubicBezTo>
                    <a:pt x="13" y="22"/>
                    <a:pt x="26" y="9"/>
                    <a:pt x="44" y="9"/>
                  </a:cubicBezTo>
                  <a:cubicBezTo>
                    <a:pt x="60" y="9"/>
                    <a:pt x="74" y="22"/>
                    <a:pt x="74" y="4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6"/>
            <p:cNvSpPr>
              <a:spLocks noEditPoints="1"/>
            </p:cNvSpPr>
            <p:nvPr userDrawn="1"/>
          </p:nvSpPr>
          <p:spPr bwMode="auto">
            <a:xfrm>
              <a:off x="2316163" y="-617538"/>
              <a:ext cx="1933575" cy="365125"/>
            </a:xfrm>
            <a:custGeom>
              <a:avLst/>
              <a:gdLst>
                <a:gd name="T0" fmla="*/ 1048 w 2520"/>
                <a:gd name="T1" fmla="*/ 0 h 472"/>
                <a:gd name="T2" fmla="*/ 1048 w 2520"/>
                <a:gd name="T3" fmla="*/ 472 h 472"/>
                <a:gd name="T4" fmla="*/ 1181 w 2520"/>
                <a:gd name="T5" fmla="*/ 472 h 472"/>
                <a:gd name="T6" fmla="*/ 1181 w 2520"/>
                <a:gd name="T7" fmla="*/ 0 h 472"/>
                <a:gd name="T8" fmla="*/ 1048 w 2520"/>
                <a:gd name="T9" fmla="*/ 0 h 472"/>
                <a:gd name="T10" fmla="*/ 0 w 2520"/>
                <a:gd name="T11" fmla="*/ 0 h 472"/>
                <a:gd name="T12" fmla="*/ 0 w 2520"/>
                <a:gd name="T13" fmla="*/ 472 h 472"/>
                <a:gd name="T14" fmla="*/ 134 w 2520"/>
                <a:gd name="T15" fmla="*/ 472 h 472"/>
                <a:gd name="T16" fmla="*/ 134 w 2520"/>
                <a:gd name="T17" fmla="*/ 105 h 472"/>
                <a:gd name="T18" fmla="*/ 239 w 2520"/>
                <a:gd name="T19" fmla="*/ 106 h 472"/>
                <a:gd name="T20" fmla="*/ 314 w 2520"/>
                <a:gd name="T21" fmla="*/ 132 h 472"/>
                <a:gd name="T22" fmla="*/ 344 w 2520"/>
                <a:gd name="T23" fmla="*/ 257 h 472"/>
                <a:gd name="T24" fmla="*/ 344 w 2520"/>
                <a:gd name="T25" fmla="*/ 472 h 472"/>
                <a:gd name="T26" fmla="*/ 474 w 2520"/>
                <a:gd name="T27" fmla="*/ 472 h 472"/>
                <a:gd name="T28" fmla="*/ 474 w 2520"/>
                <a:gd name="T29" fmla="*/ 211 h 472"/>
                <a:gd name="T30" fmla="*/ 239 w 2520"/>
                <a:gd name="T31" fmla="*/ 0 h 472"/>
                <a:gd name="T32" fmla="*/ 0 w 2520"/>
                <a:gd name="T33" fmla="*/ 0 h 472"/>
                <a:gd name="T34" fmla="*/ 1262 w 2520"/>
                <a:gd name="T35" fmla="*/ 0 h 472"/>
                <a:gd name="T36" fmla="*/ 1262 w 2520"/>
                <a:gd name="T37" fmla="*/ 472 h 472"/>
                <a:gd name="T38" fmla="*/ 1479 w 2520"/>
                <a:gd name="T39" fmla="*/ 472 h 472"/>
                <a:gd name="T40" fmla="*/ 1672 w 2520"/>
                <a:gd name="T41" fmla="*/ 410 h 472"/>
                <a:gd name="T42" fmla="*/ 1719 w 2520"/>
                <a:gd name="T43" fmla="*/ 242 h 472"/>
                <a:gd name="T44" fmla="*/ 1676 w 2520"/>
                <a:gd name="T45" fmla="*/ 79 h 472"/>
                <a:gd name="T46" fmla="*/ 1449 w 2520"/>
                <a:gd name="T47" fmla="*/ 0 h 472"/>
                <a:gd name="T48" fmla="*/ 1262 w 2520"/>
                <a:gd name="T49" fmla="*/ 0 h 472"/>
                <a:gd name="T50" fmla="*/ 1395 w 2520"/>
                <a:gd name="T51" fmla="*/ 103 h 472"/>
                <a:gd name="T52" fmla="*/ 1452 w 2520"/>
                <a:gd name="T53" fmla="*/ 103 h 472"/>
                <a:gd name="T54" fmla="*/ 1589 w 2520"/>
                <a:gd name="T55" fmla="*/ 237 h 472"/>
                <a:gd name="T56" fmla="*/ 1452 w 2520"/>
                <a:gd name="T57" fmla="*/ 372 h 472"/>
                <a:gd name="T58" fmla="*/ 1395 w 2520"/>
                <a:gd name="T59" fmla="*/ 372 h 472"/>
                <a:gd name="T60" fmla="*/ 1395 w 2520"/>
                <a:gd name="T61" fmla="*/ 103 h 472"/>
                <a:gd name="T62" fmla="*/ 856 w 2520"/>
                <a:gd name="T63" fmla="*/ 0 h 472"/>
                <a:gd name="T64" fmla="*/ 745 w 2520"/>
                <a:gd name="T65" fmla="*/ 374 h 472"/>
                <a:gd name="T66" fmla="*/ 638 w 2520"/>
                <a:gd name="T67" fmla="*/ 0 h 472"/>
                <a:gd name="T68" fmla="*/ 494 w 2520"/>
                <a:gd name="T69" fmla="*/ 0 h 472"/>
                <a:gd name="T70" fmla="*/ 646 w 2520"/>
                <a:gd name="T71" fmla="*/ 472 h 472"/>
                <a:gd name="T72" fmla="*/ 838 w 2520"/>
                <a:gd name="T73" fmla="*/ 472 h 472"/>
                <a:gd name="T74" fmla="*/ 992 w 2520"/>
                <a:gd name="T75" fmla="*/ 0 h 472"/>
                <a:gd name="T76" fmla="*/ 856 w 2520"/>
                <a:gd name="T77" fmla="*/ 0 h 472"/>
                <a:gd name="T78" fmla="*/ 1781 w 2520"/>
                <a:gd name="T79" fmla="*/ 472 h 472"/>
                <a:gd name="T80" fmla="*/ 1915 w 2520"/>
                <a:gd name="T81" fmla="*/ 472 h 472"/>
                <a:gd name="T82" fmla="*/ 1915 w 2520"/>
                <a:gd name="T83" fmla="*/ 0 h 472"/>
                <a:gd name="T84" fmla="*/ 1781 w 2520"/>
                <a:gd name="T85" fmla="*/ 0 h 472"/>
                <a:gd name="T86" fmla="*/ 1781 w 2520"/>
                <a:gd name="T87" fmla="*/ 472 h 472"/>
                <a:gd name="T88" fmla="*/ 2155 w 2520"/>
                <a:gd name="T89" fmla="*/ 1 h 472"/>
                <a:gd name="T90" fmla="*/ 1969 w 2520"/>
                <a:gd name="T91" fmla="*/ 472 h 472"/>
                <a:gd name="T92" fmla="*/ 2100 w 2520"/>
                <a:gd name="T93" fmla="*/ 472 h 472"/>
                <a:gd name="T94" fmla="*/ 2130 w 2520"/>
                <a:gd name="T95" fmla="*/ 389 h 472"/>
                <a:gd name="T96" fmla="*/ 2350 w 2520"/>
                <a:gd name="T97" fmla="*/ 389 h 472"/>
                <a:gd name="T98" fmla="*/ 2378 w 2520"/>
                <a:gd name="T99" fmla="*/ 472 h 472"/>
                <a:gd name="T100" fmla="*/ 2520 w 2520"/>
                <a:gd name="T101" fmla="*/ 472 h 472"/>
                <a:gd name="T102" fmla="*/ 2333 w 2520"/>
                <a:gd name="T103" fmla="*/ 1 h 472"/>
                <a:gd name="T104" fmla="*/ 2155 w 2520"/>
                <a:gd name="T105" fmla="*/ 1 h 472"/>
                <a:gd name="T106" fmla="*/ 2241 w 2520"/>
                <a:gd name="T107" fmla="*/ 87 h 472"/>
                <a:gd name="T108" fmla="*/ 2322 w 2520"/>
                <a:gd name="T109" fmla="*/ 307 h 472"/>
                <a:gd name="T110" fmla="*/ 2158 w 2520"/>
                <a:gd name="T111" fmla="*/ 307 h 472"/>
                <a:gd name="T112" fmla="*/ 2241 w 2520"/>
                <a:gd name="T113" fmla="*/ 8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20" h="472">
                  <a:moveTo>
                    <a:pt x="1048" y="0"/>
                  </a:moveTo>
                  <a:cubicBezTo>
                    <a:pt x="1048" y="472"/>
                    <a:pt x="1048" y="472"/>
                    <a:pt x="1048" y="472"/>
                  </a:cubicBezTo>
                  <a:cubicBezTo>
                    <a:pt x="1181" y="472"/>
                    <a:pt x="1181" y="472"/>
                    <a:pt x="1181" y="472"/>
                  </a:cubicBezTo>
                  <a:cubicBezTo>
                    <a:pt x="1181" y="0"/>
                    <a:pt x="1181" y="0"/>
                    <a:pt x="1181" y="0"/>
                  </a:cubicBezTo>
                  <a:lnTo>
                    <a:pt x="1048" y="0"/>
                  </a:lnTo>
                  <a:close/>
                  <a:moveTo>
                    <a:pt x="0" y="0"/>
                  </a:moveTo>
                  <a:cubicBezTo>
                    <a:pt x="0" y="472"/>
                    <a:pt x="0" y="472"/>
                    <a:pt x="0" y="472"/>
                  </a:cubicBezTo>
                  <a:cubicBezTo>
                    <a:pt x="134" y="472"/>
                    <a:pt x="134" y="472"/>
                    <a:pt x="134" y="472"/>
                  </a:cubicBezTo>
                  <a:cubicBezTo>
                    <a:pt x="134" y="105"/>
                    <a:pt x="134" y="105"/>
                    <a:pt x="134" y="105"/>
                  </a:cubicBezTo>
                  <a:cubicBezTo>
                    <a:pt x="239" y="106"/>
                    <a:pt x="239" y="106"/>
                    <a:pt x="239" y="106"/>
                  </a:cubicBezTo>
                  <a:cubicBezTo>
                    <a:pt x="273" y="106"/>
                    <a:pt x="297" y="114"/>
                    <a:pt x="314" y="132"/>
                  </a:cubicBezTo>
                  <a:cubicBezTo>
                    <a:pt x="335" y="154"/>
                    <a:pt x="344" y="191"/>
                    <a:pt x="344" y="257"/>
                  </a:cubicBezTo>
                  <a:cubicBezTo>
                    <a:pt x="344" y="472"/>
                    <a:pt x="344" y="472"/>
                    <a:pt x="344" y="472"/>
                  </a:cubicBezTo>
                  <a:cubicBezTo>
                    <a:pt x="474" y="472"/>
                    <a:pt x="474" y="472"/>
                    <a:pt x="474" y="472"/>
                  </a:cubicBezTo>
                  <a:cubicBezTo>
                    <a:pt x="474" y="211"/>
                    <a:pt x="474" y="211"/>
                    <a:pt x="474" y="211"/>
                  </a:cubicBezTo>
                  <a:cubicBezTo>
                    <a:pt x="474" y="25"/>
                    <a:pt x="355" y="0"/>
                    <a:pt x="239" y="0"/>
                  </a:cubicBezTo>
                  <a:lnTo>
                    <a:pt x="0" y="0"/>
                  </a:lnTo>
                  <a:close/>
                  <a:moveTo>
                    <a:pt x="1262" y="0"/>
                  </a:moveTo>
                  <a:cubicBezTo>
                    <a:pt x="1262" y="472"/>
                    <a:pt x="1262" y="472"/>
                    <a:pt x="1262" y="472"/>
                  </a:cubicBezTo>
                  <a:cubicBezTo>
                    <a:pt x="1479" y="472"/>
                    <a:pt x="1479" y="472"/>
                    <a:pt x="1479" y="472"/>
                  </a:cubicBezTo>
                  <a:cubicBezTo>
                    <a:pt x="1594" y="472"/>
                    <a:pt x="1631" y="453"/>
                    <a:pt x="1672" y="410"/>
                  </a:cubicBezTo>
                  <a:cubicBezTo>
                    <a:pt x="1701" y="380"/>
                    <a:pt x="1719" y="314"/>
                    <a:pt x="1719" y="242"/>
                  </a:cubicBezTo>
                  <a:cubicBezTo>
                    <a:pt x="1719" y="175"/>
                    <a:pt x="1704" y="116"/>
                    <a:pt x="1676" y="79"/>
                  </a:cubicBezTo>
                  <a:cubicBezTo>
                    <a:pt x="1627" y="13"/>
                    <a:pt x="1556" y="0"/>
                    <a:pt x="1449" y="0"/>
                  </a:cubicBezTo>
                  <a:lnTo>
                    <a:pt x="1262" y="0"/>
                  </a:lnTo>
                  <a:close/>
                  <a:moveTo>
                    <a:pt x="1395" y="103"/>
                  </a:moveTo>
                  <a:cubicBezTo>
                    <a:pt x="1452" y="103"/>
                    <a:pt x="1452" y="103"/>
                    <a:pt x="1452" y="103"/>
                  </a:cubicBezTo>
                  <a:cubicBezTo>
                    <a:pt x="1535" y="103"/>
                    <a:pt x="1589" y="140"/>
                    <a:pt x="1589" y="237"/>
                  </a:cubicBezTo>
                  <a:cubicBezTo>
                    <a:pt x="1589" y="334"/>
                    <a:pt x="1535" y="372"/>
                    <a:pt x="1452" y="372"/>
                  </a:cubicBezTo>
                  <a:cubicBezTo>
                    <a:pt x="1395" y="372"/>
                    <a:pt x="1395" y="372"/>
                    <a:pt x="1395" y="372"/>
                  </a:cubicBezTo>
                  <a:lnTo>
                    <a:pt x="1395" y="103"/>
                  </a:lnTo>
                  <a:close/>
                  <a:moveTo>
                    <a:pt x="856" y="0"/>
                  </a:moveTo>
                  <a:cubicBezTo>
                    <a:pt x="745" y="374"/>
                    <a:pt x="745" y="374"/>
                    <a:pt x="745" y="374"/>
                  </a:cubicBezTo>
                  <a:cubicBezTo>
                    <a:pt x="638" y="0"/>
                    <a:pt x="638" y="0"/>
                    <a:pt x="638" y="0"/>
                  </a:cubicBezTo>
                  <a:cubicBezTo>
                    <a:pt x="494" y="0"/>
                    <a:pt x="494" y="0"/>
                    <a:pt x="494" y="0"/>
                  </a:cubicBezTo>
                  <a:cubicBezTo>
                    <a:pt x="646" y="472"/>
                    <a:pt x="646" y="472"/>
                    <a:pt x="646" y="472"/>
                  </a:cubicBezTo>
                  <a:cubicBezTo>
                    <a:pt x="838" y="472"/>
                    <a:pt x="838" y="472"/>
                    <a:pt x="838" y="472"/>
                  </a:cubicBezTo>
                  <a:cubicBezTo>
                    <a:pt x="992" y="0"/>
                    <a:pt x="992" y="0"/>
                    <a:pt x="992" y="0"/>
                  </a:cubicBezTo>
                  <a:lnTo>
                    <a:pt x="856" y="0"/>
                  </a:lnTo>
                  <a:close/>
                  <a:moveTo>
                    <a:pt x="1781" y="472"/>
                  </a:moveTo>
                  <a:cubicBezTo>
                    <a:pt x="1915" y="472"/>
                    <a:pt x="1915" y="472"/>
                    <a:pt x="1915" y="472"/>
                  </a:cubicBezTo>
                  <a:cubicBezTo>
                    <a:pt x="1915" y="0"/>
                    <a:pt x="1915" y="0"/>
                    <a:pt x="1915" y="0"/>
                  </a:cubicBezTo>
                  <a:cubicBezTo>
                    <a:pt x="1781" y="0"/>
                    <a:pt x="1781" y="0"/>
                    <a:pt x="1781" y="0"/>
                  </a:cubicBezTo>
                  <a:lnTo>
                    <a:pt x="1781" y="472"/>
                  </a:lnTo>
                  <a:close/>
                  <a:moveTo>
                    <a:pt x="2155" y="1"/>
                  </a:moveTo>
                  <a:cubicBezTo>
                    <a:pt x="1969" y="472"/>
                    <a:pt x="1969" y="472"/>
                    <a:pt x="1969" y="472"/>
                  </a:cubicBezTo>
                  <a:cubicBezTo>
                    <a:pt x="2100" y="472"/>
                    <a:pt x="2100" y="472"/>
                    <a:pt x="2100" y="472"/>
                  </a:cubicBezTo>
                  <a:cubicBezTo>
                    <a:pt x="2130" y="389"/>
                    <a:pt x="2130" y="389"/>
                    <a:pt x="2130" y="389"/>
                  </a:cubicBezTo>
                  <a:cubicBezTo>
                    <a:pt x="2350" y="389"/>
                    <a:pt x="2350" y="389"/>
                    <a:pt x="2350" y="389"/>
                  </a:cubicBezTo>
                  <a:cubicBezTo>
                    <a:pt x="2378" y="472"/>
                    <a:pt x="2378" y="472"/>
                    <a:pt x="2378" y="472"/>
                  </a:cubicBezTo>
                  <a:cubicBezTo>
                    <a:pt x="2520" y="472"/>
                    <a:pt x="2520" y="472"/>
                    <a:pt x="2520" y="472"/>
                  </a:cubicBezTo>
                  <a:cubicBezTo>
                    <a:pt x="2333" y="1"/>
                    <a:pt x="2333" y="1"/>
                    <a:pt x="2333" y="1"/>
                  </a:cubicBezTo>
                  <a:lnTo>
                    <a:pt x="2155" y="1"/>
                  </a:lnTo>
                  <a:close/>
                  <a:moveTo>
                    <a:pt x="2241" y="87"/>
                  </a:moveTo>
                  <a:cubicBezTo>
                    <a:pt x="2322" y="307"/>
                    <a:pt x="2322" y="307"/>
                    <a:pt x="2322" y="307"/>
                  </a:cubicBezTo>
                  <a:cubicBezTo>
                    <a:pt x="2158" y="307"/>
                    <a:pt x="2158" y="307"/>
                    <a:pt x="2158" y="307"/>
                  </a:cubicBezTo>
                  <a:lnTo>
                    <a:pt x="2241" y="87"/>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7"/>
            <p:cNvSpPr>
              <a:spLocks noEditPoints="1"/>
            </p:cNvSpPr>
            <p:nvPr userDrawn="1"/>
          </p:nvSpPr>
          <p:spPr bwMode="auto">
            <a:xfrm>
              <a:off x="1346200" y="-720726"/>
              <a:ext cx="831850" cy="552450"/>
            </a:xfrm>
            <a:custGeom>
              <a:avLst/>
              <a:gdLst>
                <a:gd name="T0" fmla="*/ 405 w 1086"/>
                <a:gd name="T1" fmla="*/ 214 h 718"/>
                <a:gd name="T2" fmla="*/ 405 w 1086"/>
                <a:gd name="T3" fmla="*/ 149 h 718"/>
                <a:gd name="T4" fmla="*/ 424 w 1086"/>
                <a:gd name="T5" fmla="*/ 148 h 718"/>
                <a:gd name="T6" fmla="*/ 719 w 1086"/>
                <a:gd name="T7" fmla="*/ 301 h 718"/>
                <a:gd name="T8" fmla="*/ 458 w 1086"/>
                <a:gd name="T9" fmla="*/ 476 h 718"/>
                <a:gd name="T10" fmla="*/ 405 w 1086"/>
                <a:gd name="T11" fmla="*/ 467 h 718"/>
                <a:gd name="T12" fmla="*/ 405 w 1086"/>
                <a:gd name="T13" fmla="*/ 270 h 718"/>
                <a:gd name="T14" fmla="*/ 530 w 1086"/>
                <a:gd name="T15" fmla="*/ 378 h 718"/>
                <a:gd name="T16" fmla="*/ 622 w 1086"/>
                <a:gd name="T17" fmla="*/ 300 h 718"/>
                <a:gd name="T18" fmla="*/ 441 w 1086"/>
                <a:gd name="T19" fmla="*/ 212 h 718"/>
                <a:gd name="T20" fmla="*/ 405 w 1086"/>
                <a:gd name="T21" fmla="*/ 214 h 718"/>
                <a:gd name="T22" fmla="*/ 405 w 1086"/>
                <a:gd name="T23" fmla="*/ 0 h 718"/>
                <a:gd name="T24" fmla="*/ 405 w 1086"/>
                <a:gd name="T25" fmla="*/ 97 h 718"/>
                <a:gd name="T26" fmla="*/ 424 w 1086"/>
                <a:gd name="T27" fmla="*/ 95 h 718"/>
                <a:gd name="T28" fmla="*/ 832 w 1086"/>
                <a:gd name="T29" fmla="*/ 298 h 718"/>
                <a:gd name="T30" fmla="*/ 455 w 1086"/>
                <a:gd name="T31" fmla="*/ 523 h 718"/>
                <a:gd name="T32" fmla="*/ 405 w 1086"/>
                <a:gd name="T33" fmla="*/ 518 h 718"/>
                <a:gd name="T34" fmla="*/ 405 w 1086"/>
                <a:gd name="T35" fmla="*/ 578 h 718"/>
                <a:gd name="T36" fmla="*/ 447 w 1086"/>
                <a:gd name="T37" fmla="*/ 581 h 718"/>
                <a:gd name="T38" fmla="*/ 881 w 1086"/>
                <a:gd name="T39" fmla="*/ 381 h 718"/>
                <a:gd name="T40" fmla="*/ 1004 w 1086"/>
                <a:gd name="T41" fmla="*/ 456 h 718"/>
                <a:gd name="T42" fmla="*/ 449 w 1086"/>
                <a:gd name="T43" fmla="*/ 636 h 718"/>
                <a:gd name="T44" fmla="*/ 405 w 1086"/>
                <a:gd name="T45" fmla="*/ 634 h 718"/>
                <a:gd name="T46" fmla="*/ 405 w 1086"/>
                <a:gd name="T47" fmla="*/ 718 h 718"/>
                <a:gd name="T48" fmla="*/ 1086 w 1086"/>
                <a:gd name="T49" fmla="*/ 718 h 718"/>
                <a:gd name="T50" fmla="*/ 1086 w 1086"/>
                <a:gd name="T51" fmla="*/ 0 h 718"/>
                <a:gd name="T52" fmla="*/ 405 w 1086"/>
                <a:gd name="T53" fmla="*/ 0 h 718"/>
                <a:gd name="T54" fmla="*/ 405 w 1086"/>
                <a:gd name="T55" fmla="*/ 467 h 718"/>
                <a:gd name="T56" fmla="*/ 405 w 1086"/>
                <a:gd name="T57" fmla="*/ 518 h 718"/>
                <a:gd name="T58" fmla="*/ 194 w 1086"/>
                <a:gd name="T59" fmla="*/ 317 h 718"/>
                <a:gd name="T60" fmla="*/ 405 w 1086"/>
                <a:gd name="T61" fmla="*/ 214 h 718"/>
                <a:gd name="T62" fmla="*/ 405 w 1086"/>
                <a:gd name="T63" fmla="*/ 270 h 718"/>
                <a:gd name="T64" fmla="*/ 405 w 1086"/>
                <a:gd name="T65" fmla="*/ 270 h 718"/>
                <a:gd name="T66" fmla="*/ 281 w 1086"/>
                <a:gd name="T67" fmla="*/ 327 h 718"/>
                <a:gd name="T68" fmla="*/ 405 w 1086"/>
                <a:gd name="T69" fmla="*/ 467 h 718"/>
                <a:gd name="T70" fmla="*/ 111 w 1086"/>
                <a:gd name="T71" fmla="*/ 309 h 718"/>
                <a:gd name="T72" fmla="*/ 405 w 1086"/>
                <a:gd name="T73" fmla="*/ 149 h 718"/>
                <a:gd name="T74" fmla="*/ 405 w 1086"/>
                <a:gd name="T75" fmla="*/ 97 h 718"/>
                <a:gd name="T76" fmla="*/ 0 w 1086"/>
                <a:gd name="T77" fmla="*/ 298 h 718"/>
                <a:gd name="T78" fmla="*/ 405 w 1086"/>
                <a:gd name="T79" fmla="*/ 634 h 718"/>
                <a:gd name="T80" fmla="*/ 405 w 1086"/>
                <a:gd name="T81" fmla="*/ 578 h 718"/>
                <a:gd name="T82" fmla="*/ 111 w 1086"/>
                <a:gd name="T83" fmla="*/ 309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6" h="718">
                  <a:moveTo>
                    <a:pt x="405" y="214"/>
                  </a:moveTo>
                  <a:cubicBezTo>
                    <a:pt x="405" y="149"/>
                    <a:pt x="405" y="149"/>
                    <a:pt x="405" y="149"/>
                  </a:cubicBezTo>
                  <a:cubicBezTo>
                    <a:pt x="412" y="149"/>
                    <a:pt x="418" y="148"/>
                    <a:pt x="424" y="148"/>
                  </a:cubicBezTo>
                  <a:cubicBezTo>
                    <a:pt x="602" y="143"/>
                    <a:pt x="719" y="301"/>
                    <a:pt x="719" y="301"/>
                  </a:cubicBezTo>
                  <a:cubicBezTo>
                    <a:pt x="719" y="301"/>
                    <a:pt x="593" y="476"/>
                    <a:pt x="458" y="476"/>
                  </a:cubicBezTo>
                  <a:cubicBezTo>
                    <a:pt x="438" y="476"/>
                    <a:pt x="421" y="472"/>
                    <a:pt x="405" y="467"/>
                  </a:cubicBezTo>
                  <a:cubicBezTo>
                    <a:pt x="405" y="270"/>
                    <a:pt x="405" y="270"/>
                    <a:pt x="405" y="270"/>
                  </a:cubicBezTo>
                  <a:cubicBezTo>
                    <a:pt x="474" y="279"/>
                    <a:pt x="488" y="309"/>
                    <a:pt x="530" y="378"/>
                  </a:cubicBezTo>
                  <a:cubicBezTo>
                    <a:pt x="622" y="300"/>
                    <a:pt x="622" y="300"/>
                    <a:pt x="622" y="300"/>
                  </a:cubicBezTo>
                  <a:cubicBezTo>
                    <a:pt x="622" y="300"/>
                    <a:pt x="555" y="212"/>
                    <a:pt x="441" y="212"/>
                  </a:cubicBezTo>
                  <a:cubicBezTo>
                    <a:pt x="429" y="212"/>
                    <a:pt x="417" y="213"/>
                    <a:pt x="405" y="214"/>
                  </a:cubicBezTo>
                  <a:moveTo>
                    <a:pt x="405" y="0"/>
                  </a:moveTo>
                  <a:cubicBezTo>
                    <a:pt x="405" y="97"/>
                    <a:pt x="405" y="97"/>
                    <a:pt x="405" y="97"/>
                  </a:cubicBezTo>
                  <a:cubicBezTo>
                    <a:pt x="412" y="96"/>
                    <a:pt x="418" y="96"/>
                    <a:pt x="424" y="95"/>
                  </a:cubicBezTo>
                  <a:cubicBezTo>
                    <a:pt x="671" y="87"/>
                    <a:pt x="832" y="298"/>
                    <a:pt x="832" y="298"/>
                  </a:cubicBezTo>
                  <a:cubicBezTo>
                    <a:pt x="832" y="298"/>
                    <a:pt x="647" y="523"/>
                    <a:pt x="455" y="523"/>
                  </a:cubicBezTo>
                  <a:cubicBezTo>
                    <a:pt x="437" y="523"/>
                    <a:pt x="421" y="521"/>
                    <a:pt x="405" y="518"/>
                  </a:cubicBezTo>
                  <a:cubicBezTo>
                    <a:pt x="405" y="578"/>
                    <a:pt x="405" y="578"/>
                    <a:pt x="405" y="578"/>
                  </a:cubicBezTo>
                  <a:cubicBezTo>
                    <a:pt x="419" y="580"/>
                    <a:pt x="432" y="581"/>
                    <a:pt x="447" y="581"/>
                  </a:cubicBezTo>
                  <a:cubicBezTo>
                    <a:pt x="626" y="581"/>
                    <a:pt x="755" y="489"/>
                    <a:pt x="881" y="381"/>
                  </a:cubicBezTo>
                  <a:cubicBezTo>
                    <a:pt x="902" y="398"/>
                    <a:pt x="987" y="438"/>
                    <a:pt x="1004" y="456"/>
                  </a:cubicBezTo>
                  <a:cubicBezTo>
                    <a:pt x="885" y="556"/>
                    <a:pt x="607" y="636"/>
                    <a:pt x="449" y="636"/>
                  </a:cubicBezTo>
                  <a:cubicBezTo>
                    <a:pt x="434" y="636"/>
                    <a:pt x="420" y="636"/>
                    <a:pt x="405" y="634"/>
                  </a:cubicBezTo>
                  <a:cubicBezTo>
                    <a:pt x="405" y="718"/>
                    <a:pt x="405" y="718"/>
                    <a:pt x="405" y="718"/>
                  </a:cubicBezTo>
                  <a:cubicBezTo>
                    <a:pt x="1086" y="718"/>
                    <a:pt x="1086" y="718"/>
                    <a:pt x="1086" y="718"/>
                  </a:cubicBezTo>
                  <a:cubicBezTo>
                    <a:pt x="1086" y="0"/>
                    <a:pt x="1086" y="0"/>
                    <a:pt x="1086" y="0"/>
                  </a:cubicBezTo>
                  <a:lnTo>
                    <a:pt x="405" y="0"/>
                  </a:lnTo>
                  <a:close/>
                  <a:moveTo>
                    <a:pt x="405" y="467"/>
                  </a:moveTo>
                  <a:cubicBezTo>
                    <a:pt x="405" y="518"/>
                    <a:pt x="405" y="518"/>
                    <a:pt x="405" y="518"/>
                  </a:cubicBezTo>
                  <a:cubicBezTo>
                    <a:pt x="240" y="489"/>
                    <a:pt x="194" y="317"/>
                    <a:pt x="194" y="317"/>
                  </a:cubicBezTo>
                  <a:cubicBezTo>
                    <a:pt x="194" y="317"/>
                    <a:pt x="273" y="228"/>
                    <a:pt x="405" y="214"/>
                  </a:cubicBezTo>
                  <a:cubicBezTo>
                    <a:pt x="405" y="270"/>
                    <a:pt x="405" y="270"/>
                    <a:pt x="405" y="270"/>
                  </a:cubicBezTo>
                  <a:cubicBezTo>
                    <a:pt x="405" y="270"/>
                    <a:pt x="405" y="270"/>
                    <a:pt x="405" y="270"/>
                  </a:cubicBezTo>
                  <a:cubicBezTo>
                    <a:pt x="336" y="262"/>
                    <a:pt x="281" y="327"/>
                    <a:pt x="281" y="327"/>
                  </a:cubicBezTo>
                  <a:cubicBezTo>
                    <a:pt x="281" y="327"/>
                    <a:pt x="312" y="436"/>
                    <a:pt x="405" y="467"/>
                  </a:cubicBezTo>
                  <a:moveTo>
                    <a:pt x="111" y="309"/>
                  </a:moveTo>
                  <a:cubicBezTo>
                    <a:pt x="111" y="309"/>
                    <a:pt x="209" y="164"/>
                    <a:pt x="405" y="149"/>
                  </a:cubicBezTo>
                  <a:cubicBezTo>
                    <a:pt x="405" y="97"/>
                    <a:pt x="405" y="97"/>
                    <a:pt x="405" y="97"/>
                  </a:cubicBezTo>
                  <a:cubicBezTo>
                    <a:pt x="188" y="114"/>
                    <a:pt x="0" y="298"/>
                    <a:pt x="0" y="298"/>
                  </a:cubicBezTo>
                  <a:cubicBezTo>
                    <a:pt x="0" y="298"/>
                    <a:pt x="106" y="606"/>
                    <a:pt x="405" y="634"/>
                  </a:cubicBezTo>
                  <a:cubicBezTo>
                    <a:pt x="405" y="578"/>
                    <a:pt x="405" y="578"/>
                    <a:pt x="405" y="578"/>
                  </a:cubicBezTo>
                  <a:cubicBezTo>
                    <a:pt x="186" y="551"/>
                    <a:pt x="111" y="309"/>
                    <a:pt x="111" y="309"/>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TextBox 11"/>
          <p:cNvSpPr txBox="1"/>
          <p:nvPr userDrawn="1"/>
        </p:nvSpPr>
        <p:spPr>
          <a:xfrm>
            <a:off x="7321691" y="5831287"/>
            <a:ext cx="240770" cy="161583"/>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r"/>
            <a:fld id="{9EF62655-870B-4C06-BC3D-C67D37BAE36D}" type="slidenum">
              <a:rPr lang="en-US" sz="850" kern="1200" smtClean="0">
                <a:solidFill>
                  <a:schemeClr val="accent4"/>
                </a:solidFill>
                <a:latin typeface="Trebuchet MS" panose="020B0603020202020204" pitchFamily="34" charset="0"/>
                <a:ea typeface="MS PGothic" pitchFamily="34" charset="-128"/>
                <a:cs typeface="+mn-cs"/>
              </a:rPr>
              <a:pPr algn="r"/>
              <a:t>‹#›</a:t>
            </a:fld>
            <a:r>
              <a:rPr lang="en-US" sz="1050" cap="none" baseline="0" dirty="0" smtClean="0">
                <a:solidFill>
                  <a:schemeClr val="accent2">
                    <a:lumMod val="60000"/>
                    <a:lumOff val="40000"/>
                  </a:schemeClr>
                </a:solidFill>
              </a:rPr>
              <a:t> </a:t>
            </a:r>
            <a:endParaRPr lang="en-US" sz="1050" cap="none" dirty="0" smtClean="0">
              <a:solidFill>
                <a:schemeClr val="accent2">
                  <a:lumMod val="60000"/>
                  <a:lumOff val="40000"/>
                </a:schemeClr>
              </a:solidFill>
            </a:endParaRPr>
          </a:p>
        </p:txBody>
      </p:sp>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13" r:id="rId1"/>
    <p:sldLayoutId id="2147483914" r:id="rId2"/>
    <p:sldLayoutId id="2147483896" r:id="rId3"/>
    <p:sldLayoutId id="2147483922" r:id="rId4"/>
    <p:sldLayoutId id="2147483917" r:id="rId5"/>
    <p:sldLayoutId id="2147483903" r:id="rId6"/>
    <p:sldLayoutId id="2147483925" r:id="rId7"/>
    <p:sldLayoutId id="2147483920" r:id="rId8"/>
    <p:sldLayoutId id="2147483924" r:id="rId9"/>
    <p:sldLayoutId id="2147483919" r:id="rId10"/>
    <p:sldLayoutId id="2147483918" r:id="rId11"/>
    <p:sldLayoutId id="2147483916" r:id="rId12"/>
    <p:sldLayoutId id="2147483897" r:id="rId13"/>
    <p:sldLayoutId id="2147483898" r:id="rId14"/>
    <p:sldLayoutId id="2147483926" r:id="rId15"/>
    <p:sldLayoutId id="2147483899" r:id="rId16"/>
    <p:sldLayoutId id="2147483901" r:id="rId17"/>
    <p:sldLayoutId id="2147483923" r:id="rId18"/>
    <p:sldLayoutId id="2147483902" r:id="rId19"/>
    <p:sldLayoutId id="2147483915"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ctr" rtl="0" fontAlgn="base">
        <a:lnSpc>
          <a:spcPct val="80000"/>
        </a:lnSpc>
        <a:spcBef>
          <a:spcPct val="0"/>
        </a:spcBef>
        <a:spcAft>
          <a:spcPct val="0"/>
        </a:spcAft>
        <a:defRPr sz="3800" b="0" cap="all" baseline="0">
          <a:solidFill>
            <a:schemeClr val="tx1"/>
          </a:solidFill>
          <a:latin typeface="Trebuchet MS"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0" algn="l" rtl="0" eaLnBrk="1" fontAlgn="base" hangingPunct="1">
        <a:spcBef>
          <a:spcPct val="0"/>
        </a:spcBef>
        <a:spcAft>
          <a:spcPct val="0"/>
        </a:spcAft>
        <a:defRPr sz="3200" b="1">
          <a:solidFill>
            <a:srgbClr val="73B900"/>
          </a:solidFill>
          <a:latin typeface="Arial" charset="0"/>
        </a:defRPr>
      </a:lvl6pPr>
      <a:lvl7pPr marL="914400" algn="l" rtl="0" eaLnBrk="1" fontAlgn="base" hangingPunct="1">
        <a:spcBef>
          <a:spcPct val="0"/>
        </a:spcBef>
        <a:spcAft>
          <a:spcPct val="0"/>
        </a:spcAft>
        <a:defRPr sz="3200" b="1">
          <a:solidFill>
            <a:srgbClr val="73B900"/>
          </a:solidFill>
          <a:latin typeface="Arial" charset="0"/>
        </a:defRPr>
      </a:lvl7pPr>
      <a:lvl8pPr marL="1371600" algn="l" rtl="0" eaLnBrk="1" fontAlgn="base" hangingPunct="1">
        <a:spcBef>
          <a:spcPct val="0"/>
        </a:spcBef>
        <a:spcAft>
          <a:spcPct val="0"/>
        </a:spcAft>
        <a:defRPr sz="3200" b="1">
          <a:solidFill>
            <a:srgbClr val="73B900"/>
          </a:solidFill>
          <a:latin typeface="Arial" charset="0"/>
        </a:defRPr>
      </a:lvl8pPr>
      <a:lvl9pPr marL="1828800" algn="l" rtl="0" eaLnBrk="1" fontAlgn="base" hangingPunct="1">
        <a:spcBef>
          <a:spcPct val="0"/>
        </a:spcBef>
        <a:spcAft>
          <a:spcPct val="0"/>
        </a:spcAft>
        <a:defRPr sz="3200" b="1">
          <a:solidFill>
            <a:srgbClr val="73B900"/>
          </a:solidFill>
          <a:latin typeface="Arial" charset="0"/>
        </a:defRPr>
      </a:lvl9pPr>
    </p:titleStyle>
    <p:bodyStyle>
      <a:lvl1pPr marL="231775" indent="-231775" algn="l" rtl="0" fontAlgn="base">
        <a:lnSpc>
          <a:spcPct val="90000"/>
        </a:lnSpc>
        <a:spcBef>
          <a:spcPts val="900"/>
        </a:spcBef>
        <a:spcAft>
          <a:spcPts val="900"/>
        </a:spcAft>
        <a:buClr>
          <a:schemeClr val="bg2"/>
        </a:buClr>
        <a:buSzPct val="100000"/>
        <a:buFontTx/>
        <a:buBlip>
          <a:blip r:embed="rId23"/>
        </a:buBlip>
        <a:defRPr sz="2400" b="0">
          <a:solidFill>
            <a:schemeClr val="bg2"/>
          </a:solidFill>
          <a:latin typeface="Trebuchet MS" pitchFamily="34" charset="0"/>
          <a:ea typeface="+mn-ea"/>
          <a:cs typeface="+mn-cs"/>
        </a:defRPr>
      </a:lvl1pPr>
      <a:lvl2pPr marL="803275" indent="-231775" algn="l" rtl="0" fontAlgn="base">
        <a:lnSpc>
          <a:spcPct val="90000"/>
        </a:lnSpc>
        <a:spcBef>
          <a:spcPts val="900"/>
        </a:spcBef>
        <a:spcAft>
          <a:spcPts val="900"/>
        </a:spcAft>
        <a:buClr>
          <a:schemeClr val="bg2"/>
        </a:buClr>
        <a:buSzPct val="100000"/>
        <a:buFontTx/>
        <a:buBlip>
          <a:blip r:embed="rId23"/>
        </a:buBlip>
        <a:defRPr sz="2000" b="0">
          <a:solidFill>
            <a:schemeClr val="bg2"/>
          </a:solidFill>
          <a:latin typeface="Trebuchet MS" pitchFamily="34" charset="0"/>
        </a:defRPr>
      </a:lvl2pPr>
      <a:lvl3pPr marL="1255713" indent="-166688" algn="l" rtl="0" fontAlgn="base">
        <a:lnSpc>
          <a:spcPct val="90000"/>
        </a:lnSpc>
        <a:spcBef>
          <a:spcPts val="900"/>
        </a:spcBef>
        <a:spcAft>
          <a:spcPts val="900"/>
        </a:spcAft>
        <a:buClr>
          <a:schemeClr val="bg2"/>
        </a:buClr>
        <a:buSzPct val="100000"/>
        <a:buFontTx/>
        <a:buBlip>
          <a:blip r:embed="rId23"/>
        </a:buBlip>
        <a:defRPr sz="1800" b="0">
          <a:solidFill>
            <a:schemeClr val="bg2"/>
          </a:solidFill>
          <a:latin typeface="Trebuchet MS" pitchFamily="34" charset="0"/>
        </a:defRPr>
      </a:lvl3pPr>
      <a:lvl4pPr marL="1774825" indent="-228600" algn="l" rtl="0" fontAlgn="base">
        <a:spcBef>
          <a:spcPct val="20000"/>
        </a:spcBef>
        <a:spcAft>
          <a:spcPct val="0"/>
        </a:spcAft>
        <a:buChar char="–"/>
        <a:defRPr sz="2000">
          <a:solidFill>
            <a:schemeClr val="bg1"/>
          </a:solidFill>
          <a:latin typeface="+mn-lt"/>
        </a:defRPr>
      </a:lvl4pPr>
      <a:lvl5pPr marL="2117725" indent="-228600" algn="l" rtl="0" fontAlgn="base">
        <a:spcBef>
          <a:spcPct val="20000"/>
        </a:spcBef>
        <a:spcAft>
          <a:spcPct val="0"/>
        </a:spcAft>
        <a:buChar char="»"/>
        <a:defRPr sz="2000">
          <a:solidFill>
            <a:schemeClr val="bg1"/>
          </a:solidFill>
          <a:latin typeface="+mn-lt"/>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0.xml"/><Relationship Id="rId1" Type="http://schemas.openxmlformats.org/officeDocument/2006/relationships/slideLayout" Target="../slideLayouts/slideLayout15.xml"/><Relationship Id="rId6" Type="http://schemas.openxmlformats.org/officeDocument/2006/relationships/image" Target="../media/image29.png"/><Relationship Id="rId5" Type="http://schemas.microsoft.com/office/2007/relationships/hdphoto" Target="../media/hdphoto1.wdp"/><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27.jpeg"/><Relationship Id="rId4" Type="http://schemas.openxmlformats.org/officeDocument/2006/relationships/image" Target="../media/image28.jp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13" Type="http://schemas.openxmlformats.org/officeDocument/2006/relationships/image" Target="../media/image34.png"/><Relationship Id="rId3" Type="http://schemas.openxmlformats.org/officeDocument/2006/relationships/tags" Target="../tags/tag3.xml"/><Relationship Id="rId7" Type="http://schemas.openxmlformats.org/officeDocument/2006/relationships/slideLayout" Target="../slideLayouts/slideLayout15.xml"/><Relationship Id="rId12" Type="http://schemas.openxmlformats.org/officeDocument/2006/relationships/image" Target="../media/image33.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2.png"/><Relationship Id="rId5" Type="http://schemas.openxmlformats.org/officeDocument/2006/relationships/tags" Target="../tags/tag5.xml"/><Relationship Id="rId10" Type="http://schemas.openxmlformats.org/officeDocument/2006/relationships/image" Target="../media/image31.png"/><Relationship Id="rId4" Type="http://schemas.openxmlformats.org/officeDocument/2006/relationships/tags" Target="../tags/tag4.xml"/><Relationship Id="rId9" Type="http://schemas.openxmlformats.org/officeDocument/2006/relationships/image" Target="../media/image30.png"/><Relationship Id="rId1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15.xml"/><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15.xml"/><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8.xml"/><Relationship Id="rId1" Type="http://schemas.openxmlformats.org/officeDocument/2006/relationships/slideLayout" Target="../slideLayouts/slideLayout15.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15.xml"/><Relationship Id="rId4" Type="http://schemas.openxmlformats.org/officeDocument/2006/relationships/image" Target="../media/image59.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15.xml"/><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39.xml"/><Relationship Id="rId1" Type="http://schemas.openxmlformats.org/officeDocument/2006/relationships/slideLayout" Target="../slideLayouts/slideLayout15.xml"/><Relationship Id="rId4" Type="http://schemas.openxmlformats.org/officeDocument/2006/relationships/image" Target="../media/image65.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8" Type="http://schemas.openxmlformats.org/officeDocument/2006/relationships/image" Target="../media/image67.jpg"/><Relationship Id="rId13" Type="http://schemas.openxmlformats.org/officeDocument/2006/relationships/image" Target="../media/image72.png"/><Relationship Id="rId3" Type="http://schemas.openxmlformats.org/officeDocument/2006/relationships/tags" Target="../tags/tag9.xml"/><Relationship Id="rId7" Type="http://schemas.openxmlformats.org/officeDocument/2006/relationships/image" Target="../media/image66.png"/><Relationship Id="rId12" Type="http://schemas.openxmlformats.org/officeDocument/2006/relationships/image" Target="../media/image71.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40.xml"/><Relationship Id="rId11" Type="http://schemas.openxmlformats.org/officeDocument/2006/relationships/image" Target="../media/image70.png"/><Relationship Id="rId5" Type="http://schemas.openxmlformats.org/officeDocument/2006/relationships/slideLayout" Target="../slideLayouts/slideLayout15.xml"/><Relationship Id="rId10" Type="http://schemas.openxmlformats.org/officeDocument/2006/relationships/image" Target="../media/image69.jpeg"/><Relationship Id="rId4" Type="http://schemas.openxmlformats.org/officeDocument/2006/relationships/tags" Target="../tags/tag10.xml"/><Relationship Id="rId9" Type="http://schemas.openxmlformats.org/officeDocument/2006/relationships/image" Target="../media/image68.jpeg"/><Relationship Id="rId14" Type="http://schemas.openxmlformats.org/officeDocument/2006/relationships/image" Target="../media/image73.jpe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46.xml"/><Relationship Id="rId1" Type="http://schemas.openxmlformats.org/officeDocument/2006/relationships/slideLayout" Target="../slideLayouts/slideLayout15.xml"/><Relationship Id="rId6" Type="http://schemas.openxmlformats.org/officeDocument/2006/relationships/image" Target="../media/image80.jpg"/><Relationship Id="rId5" Type="http://schemas.openxmlformats.org/officeDocument/2006/relationships/image" Target="../media/image79.jpg"/><Relationship Id="rId4" Type="http://schemas.openxmlformats.org/officeDocument/2006/relationships/image" Target="../media/image78.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g"/></Relationships>
</file>

<file path=ppt/slides/_rels/slide49.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85.jpg"/></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15.xml"/><Relationship Id="rId5" Type="http://schemas.openxmlformats.org/officeDocument/2006/relationships/image" Target="../media/image19.jpg"/><Relationship Id="rId4" Type="http://schemas.openxmlformats.org/officeDocument/2006/relationships/image" Target="../media/image18.jpg"/></Relationships>
</file>

<file path=ppt/slides/_rels/slide50.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87.jpg"/></Relationships>
</file>

<file path=ppt/slides/_rels/slide51.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90.jpg"/></Relationships>
</file>

<file path=ppt/slides/_rels/slide52.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94.jpg"/><Relationship Id="rId5" Type="http://schemas.openxmlformats.org/officeDocument/2006/relationships/image" Target="../media/image93.jpg"/><Relationship Id="rId4" Type="http://schemas.openxmlformats.org/officeDocument/2006/relationships/image" Target="../media/image92.jpg"/></Relationships>
</file>

<file path=ppt/slides/_rels/slide53.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52.xml"/><Relationship Id="rId1" Type="http://schemas.openxmlformats.org/officeDocument/2006/relationships/slideLayout" Target="../slideLayouts/slideLayout4.xml"/><Relationship Id="rId4" Type="http://schemas.openxmlformats.org/officeDocument/2006/relationships/image" Target="../media/image9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5.tiff"/><Relationship Id="rId3" Type="http://schemas.openxmlformats.org/officeDocument/2006/relationships/image" Target="../media/image20.tiff"/><Relationship Id="rId7" Type="http://schemas.openxmlformats.org/officeDocument/2006/relationships/image" Target="../media/image24.tif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tiff"/><Relationship Id="rId5" Type="http://schemas.openxmlformats.org/officeDocument/2006/relationships/image" Target="../media/image22.tiff"/><Relationship Id="rId4" Type="http://schemas.openxmlformats.org/officeDocument/2006/relationships/image" Target="../media/image21.tiff"/><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xml"/><Relationship Id="rId1" Type="http://schemas.openxmlformats.org/officeDocument/2006/relationships/slideLayout" Target="../slideLayouts/slideLayout15.xml"/><Relationship Id="rId5" Type="http://schemas.openxmlformats.org/officeDocument/2006/relationships/image" Target="../media/image28.jp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ubtitle 11"/>
          <p:cNvSpPr>
            <a:spLocks noGrp="1"/>
          </p:cNvSpPr>
          <p:nvPr>
            <p:ph type="subTitle" idx="1"/>
          </p:nvPr>
        </p:nvSpPr>
        <p:spPr>
          <a:xfrm>
            <a:off x="77897" y="2348424"/>
            <a:ext cx="3852324" cy="618631"/>
          </a:xfrm>
        </p:spPr>
        <p:txBody>
          <a:bodyPr/>
          <a:lstStyle/>
          <a:p>
            <a:r>
              <a:rPr lang="en-US" dirty="0" smtClean="0">
                <a:solidFill>
                  <a:schemeClr val="tx2"/>
                </a:solidFill>
                <a:ea typeface="+mj-ea"/>
                <a:cs typeface="+mj-cs"/>
              </a:rPr>
              <a:t>Orazio </a:t>
            </a:r>
            <a:r>
              <a:rPr lang="en-US" dirty="0">
                <a:solidFill>
                  <a:schemeClr val="tx2"/>
                </a:solidFill>
                <a:ea typeface="+mj-ea"/>
                <a:cs typeface="+mj-cs"/>
              </a:rPr>
              <a:t>Gallo</a:t>
            </a:r>
            <a:r>
              <a:rPr lang="en-US" dirty="0" smtClean="0"/>
              <a:t>, Alejandro Troccoli, Jun Hu, Kari </a:t>
            </a:r>
            <a:r>
              <a:rPr lang="en-US" dirty="0" err="1" smtClean="0"/>
              <a:t>Pulli</a:t>
            </a:r>
            <a:r>
              <a:rPr lang="en-US" dirty="0" smtClean="0"/>
              <a:t>, and Jan Kautz</a:t>
            </a:r>
            <a:endParaRPr lang="en-US" dirty="0"/>
          </a:p>
        </p:txBody>
      </p:sp>
      <p:sp>
        <p:nvSpPr>
          <p:cNvPr id="11" name="Title 10"/>
          <p:cNvSpPr>
            <a:spLocks noGrp="1"/>
          </p:cNvSpPr>
          <p:nvPr>
            <p:ph type="title"/>
          </p:nvPr>
        </p:nvSpPr>
        <p:spPr>
          <a:xfrm>
            <a:off x="77897" y="1465397"/>
            <a:ext cx="6122878" cy="892552"/>
          </a:xfrm>
        </p:spPr>
        <p:txBody>
          <a:bodyPr/>
          <a:lstStyle/>
          <a:p>
            <a:r>
              <a:rPr lang="en-US" sz="2600" dirty="0"/>
              <a:t>Locally Non-rigid Registration for Mobile HDR Photography</a:t>
            </a:r>
          </a:p>
        </p:txBody>
      </p:sp>
    </p:spTree>
    <p:extLst>
      <p:ext uri="{BB962C8B-B14F-4D97-AF65-F5344CB8AC3E}">
        <p14:creationId xmlns:p14="http://schemas.microsoft.com/office/powerpoint/2010/main" val="1190898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23511"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pic>
        <p:nvPicPr>
          <p:cNvPr id="8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55895" y="1504095"/>
            <a:ext cx="3506359"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85" name="TextBox 84"/>
          <p:cNvSpPr txBox="1"/>
          <p:nvPr/>
        </p:nvSpPr>
        <p:spPr>
          <a:xfrm>
            <a:off x="5752059"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24" name="ref_original" descr="C:\Users\ogallo\Workspace\p4research_ogallo-DT\research\ogallo\FastNRR_CVPR15\Figures\matcher\2_src.jpg"/>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r="612"/>
          <a:stretch/>
        </p:blipFill>
        <p:spPr bwMode="auto">
          <a:xfrm>
            <a:off x="245968" y="1504095"/>
            <a:ext cx="3652515"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pic>
        <p:nvPicPr>
          <p:cNvPr id="25" name="ref_tiles"/>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45968" y="1504095"/>
            <a:ext cx="3652515" cy="2757649"/>
          </a:xfrm>
          <a:prstGeom prst="rect">
            <a:avLst/>
          </a:prstGeom>
          <a:noFill/>
          <a:extLst>
            <a:ext uri="{909E8E84-426E-40DD-AFC4-6F175D3DCCD1}">
              <a14:hiddenFill xmlns:a14="http://schemas.microsoft.com/office/drawing/2010/main">
                <a:solidFill>
                  <a:srgbClr val="FFFFFF"/>
                </a:solidFill>
              </a14:hiddenFill>
            </a:ext>
          </a:extLst>
        </p:spPr>
      </p:pic>
      <p:sp>
        <p:nvSpPr>
          <p:cNvPr id="15" name="Right Arrow 14"/>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3" name="Rectangle 22"/>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6" name="Rectangle 25"/>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7" name="Rectangle 26"/>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8" name="Rectangle 27"/>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9" name="Right Arrow 28"/>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ight Arrow 29"/>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919924" y="54065"/>
            <a:ext cx="630015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731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5968" y="1504095"/>
            <a:ext cx="3650631"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423511"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78" name="Oval 77"/>
          <p:cNvSpPr/>
          <p:nvPr/>
        </p:nvSpPr>
        <p:spPr>
          <a:xfrm>
            <a:off x="3478091" y="212619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Oval 78"/>
          <p:cNvSpPr/>
          <p:nvPr/>
        </p:nvSpPr>
        <p:spPr>
          <a:xfrm>
            <a:off x="1028189" y="309810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Oval 79"/>
          <p:cNvSpPr/>
          <p:nvPr/>
        </p:nvSpPr>
        <p:spPr>
          <a:xfrm>
            <a:off x="3563700" y="3098897"/>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55895" y="1504095"/>
            <a:ext cx="3506359"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83" name="Rectangle 82"/>
          <p:cNvSpPr/>
          <p:nvPr/>
        </p:nvSpPr>
        <p:spPr>
          <a:xfrm>
            <a:off x="5469734" y="1972267"/>
            <a:ext cx="352605" cy="358756"/>
          </a:xfrm>
          <a:prstGeom prst="rect">
            <a:avLst/>
          </a:prstGeom>
          <a:no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Freeform 83"/>
          <p:cNvSpPr/>
          <p:nvPr/>
        </p:nvSpPr>
        <p:spPr>
          <a:xfrm>
            <a:off x="1591348" y="2227108"/>
            <a:ext cx="3986107" cy="786162"/>
          </a:xfrm>
          <a:custGeom>
            <a:avLst/>
            <a:gdLst>
              <a:gd name="connsiteX0" fmla="*/ 0 w 4328160"/>
              <a:gd name="connsiteY0" fmla="*/ 52252 h 1045996"/>
              <a:gd name="connsiteX1" fmla="*/ 322217 w 4328160"/>
              <a:gd name="connsiteY1" fmla="*/ 470263 h 1045996"/>
              <a:gd name="connsiteX2" fmla="*/ 836023 w 4328160"/>
              <a:gd name="connsiteY2" fmla="*/ 783772 h 1045996"/>
              <a:gd name="connsiteX3" fmla="*/ 1262743 w 4328160"/>
              <a:gd name="connsiteY3" fmla="*/ 923109 h 1045996"/>
              <a:gd name="connsiteX4" fmla="*/ 1863634 w 4328160"/>
              <a:gd name="connsiteY4" fmla="*/ 1018903 h 1045996"/>
              <a:gd name="connsiteX5" fmla="*/ 2473234 w 4328160"/>
              <a:gd name="connsiteY5" fmla="*/ 1045029 h 1045996"/>
              <a:gd name="connsiteX6" fmla="*/ 3056709 w 4328160"/>
              <a:gd name="connsiteY6" fmla="*/ 1018903 h 1045996"/>
              <a:gd name="connsiteX7" fmla="*/ 3701143 w 4328160"/>
              <a:gd name="connsiteY7" fmla="*/ 836023 h 1045996"/>
              <a:gd name="connsiteX8" fmla="*/ 4136571 w 4328160"/>
              <a:gd name="connsiteY8" fmla="*/ 505097 h 1045996"/>
              <a:gd name="connsiteX9" fmla="*/ 4328160 w 4328160"/>
              <a:gd name="connsiteY9" fmla="*/ 0 h 1045996"/>
              <a:gd name="connsiteX0" fmla="*/ 0 w 4328160"/>
              <a:gd name="connsiteY0" fmla="*/ 52252 h 1046412"/>
              <a:gd name="connsiteX1" fmla="*/ 322217 w 4328160"/>
              <a:gd name="connsiteY1" fmla="*/ 470263 h 1046412"/>
              <a:gd name="connsiteX2" fmla="*/ 836023 w 4328160"/>
              <a:gd name="connsiteY2" fmla="*/ 783772 h 1046412"/>
              <a:gd name="connsiteX3" fmla="*/ 1262743 w 4328160"/>
              <a:gd name="connsiteY3" fmla="*/ 923109 h 1046412"/>
              <a:gd name="connsiteX4" fmla="*/ 1750422 w 4328160"/>
              <a:gd name="connsiteY4" fmla="*/ 1029828 h 1046412"/>
              <a:gd name="connsiteX5" fmla="*/ 2473234 w 4328160"/>
              <a:gd name="connsiteY5" fmla="*/ 1045029 h 1046412"/>
              <a:gd name="connsiteX6" fmla="*/ 3056709 w 4328160"/>
              <a:gd name="connsiteY6" fmla="*/ 1018903 h 1046412"/>
              <a:gd name="connsiteX7" fmla="*/ 3701143 w 4328160"/>
              <a:gd name="connsiteY7" fmla="*/ 836023 h 1046412"/>
              <a:gd name="connsiteX8" fmla="*/ 4136571 w 4328160"/>
              <a:gd name="connsiteY8" fmla="*/ 505097 h 1046412"/>
              <a:gd name="connsiteX9" fmla="*/ 4328160 w 4328160"/>
              <a:gd name="connsiteY9" fmla="*/ 0 h 1046412"/>
              <a:gd name="connsiteX0" fmla="*/ 0 w 4328160"/>
              <a:gd name="connsiteY0" fmla="*/ 52252 h 1056265"/>
              <a:gd name="connsiteX1" fmla="*/ 322217 w 4328160"/>
              <a:gd name="connsiteY1" fmla="*/ 470263 h 1056265"/>
              <a:gd name="connsiteX2" fmla="*/ 836023 w 4328160"/>
              <a:gd name="connsiteY2" fmla="*/ 783772 h 1056265"/>
              <a:gd name="connsiteX3" fmla="*/ 1262743 w 4328160"/>
              <a:gd name="connsiteY3" fmla="*/ 923109 h 1056265"/>
              <a:gd name="connsiteX4" fmla="*/ 1750422 w 4328160"/>
              <a:gd name="connsiteY4" fmla="*/ 1029828 h 1056265"/>
              <a:gd name="connsiteX5" fmla="*/ 2403566 w 4328160"/>
              <a:gd name="connsiteY5" fmla="*/ 1055954 h 1056265"/>
              <a:gd name="connsiteX6" fmla="*/ 3056709 w 4328160"/>
              <a:gd name="connsiteY6" fmla="*/ 1018903 h 1056265"/>
              <a:gd name="connsiteX7" fmla="*/ 3701143 w 4328160"/>
              <a:gd name="connsiteY7" fmla="*/ 836023 h 1056265"/>
              <a:gd name="connsiteX8" fmla="*/ 4136571 w 4328160"/>
              <a:gd name="connsiteY8" fmla="*/ 505097 h 1056265"/>
              <a:gd name="connsiteX9" fmla="*/ 4328160 w 4328160"/>
              <a:gd name="connsiteY9" fmla="*/ 0 h 1056265"/>
              <a:gd name="connsiteX0" fmla="*/ 0 w 4328160"/>
              <a:gd name="connsiteY0" fmla="*/ 52252 h 1056266"/>
              <a:gd name="connsiteX1" fmla="*/ 322217 w 4328160"/>
              <a:gd name="connsiteY1" fmla="*/ 470263 h 1056266"/>
              <a:gd name="connsiteX2" fmla="*/ 836023 w 4328160"/>
              <a:gd name="connsiteY2" fmla="*/ 783772 h 1056266"/>
              <a:gd name="connsiteX3" fmla="*/ 1262743 w 4328160"/>
              <a:gd name="connsiteY3" fmla="*/ 923109 h 1056266"/>
              <a:gd name="connsiteX4" fmla="*/ 1750422 w 4328160"/>
              <a:gd name="connsiteY4" fmla="*/ 1029828 h 1056266"/>
              <a:gd name="connsiteX5" fmla="*/ 2403566 w 4328160"/>
              <a:gd name="connsiteY5" fmla="*/ 1055954 h 1056266"/>
              <a:gd name="connsiteX6" fmla="*/ 3056709 w 4328160"/>
              <a:gd name="connsiteY6" fmla="*/ 1018903 h 1056266"/>
              <a:gd name="connsiteX7" fmla="*/ 3631474 w 4328160"/>
              <a:gd name="connsiteY7" fmla="*/ 846948 h 1056266"/>
              <a:gd name="connsiteX8" fmla="*/ 4136571 w 4328160"/>
              <a:gd name="connsiteY8" fmla="*/ 505097 h 1056266"/>
              <a:gd name="connsiteX9" fmla="*/ 4328160 w 4328160"/>
              <a:gd name="connsiteY9" fmla="*/ 0 h 1056266"/>
              <a:gd name="connsiteX0" fmla="*/ 0 w 4328160"/>
              <a:gd name="connsiteY0" fmla="*/ 52252 h 1056266"/>
              <a:gd name="connsiteX1" fmla="*/ 322217 w 4328160"/>
              <a:gd name="connsiteY1" fmla="*/ 470263 h 1056266"/>
              <a:gd name="connsiteX2" fmla="*/ 836023 w 4328160"/>
              <a:gd name="connsiteY2" fmla="*/ 783772 h 1056266"/>
              <a:gd name="connsiteX3" fmla="*/ 1262743 w 4328160"/>
              <a:gd name="connsiteY3" fmla="*/ 923109 h 1056266"/>
              <a:gd name="connsiteX4" fmla="*/ 1750422 w 4328160"/>
              <a:gd name="connsiteY4" fmla="*/ 1029828 h 1056266"/>
              <a:gd name="connsiteX5" fmla="*/ 2403566 w 4328160"/>
              <a:gd name="connsiteY5" fmla="*/ 1055954 h 1056266"/>
              <a:gd name="connsiteX6" fmla="*/ 3056709 w 4328160"/>
              <a:gd name="connsiteY6" fmla="*/ 1018903 h 1056266"/>
              <a:gd name="connsiteX7" fmla="*/ 3631474 w 4328160"/>
              <a:gd name="connsiteY7" fmla="*/ 846948 h 1056266"/>
              <a:gd name="connsiteX8" fmla="*/ 4066902 w 4328160"/>
              <a:gd name="connsiteY8" fmla="*/ 559717 h 1056266"/>
              <a:gd name="connsiteX9" fmla="*/ 4328160 w 4328160"/>
              <a:gd name="connsiteY9" fmla="*/ 0 h 105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28160" h="1056266">
                <a:moveTo>
                  <a:pt x="0" y="52252"/>
                </a:moveTo>
                <a:cubicBezTo>
                  <a:pt x="91440" y="200297"/>
                  <a:pt x="182880" y="348343"/>
                  <a:pt x="322217" y="470263"/>
                </a:cubicBezTo>
                <a:cubicBezTo>
                  <a:pt x="461554" y="592183"/>
                  <a:pt x="679269" y="708298"/>
                  <a:pt x="836023" y="783772"/>
                </a:cubicBezTo>
                <a:cubicBezTo>
                  <a:pt x="992777" y="859246"/>
                  <a:pt x="1110343" y="882100"/>
                  <a:pt x="1262743" y="923109"/>
                </a:cubicBezTo>
                <a:cubicBezTo>
                  <a:pt x="1415143" y="964118"/>
                  <a:pt x="1560285" y="1007687"/>
                  <a:pt x="1750422" y="1029828"/>
                </a:cubicBezTo>
                <a:cubicBezTo>
                  <a:pt x="1940559" y="1051969"/>
                  <a:pt x="2185852" y="1057775"/>
                  <a:pt x="2403566" y="1055954"/>
                </a:cubicBezTo>
                <a:cubicBezTo>
                  <a:pt x="2621280" y="1054133"/>
                  <a:pt x="2852058" y="1053737"/>
                  <a:pt x="3056709" y="1018903"/>
                </a:cubicBezTo>
                <a:cubicBezTo>
                  <a:pt x="3261360" y="984069"/>
                  <a:pt x="3463109" y="923479"/>
                  <a:pt x="3631474" y="846948"/>
                </a:cubicBezTo>
                <a:cubicBezTo>
                  <a:pt x="3799840" y="770417"/>
                  <a:pt x="3950788" y="700875"/>
                  <a:pt x="4066902" y="559717"/>
                </a:cubicBezTo>
                <a:cubicBezTo>
                  <a:pt x="4183016" y="418559"/>
                  <a:pt x="4284617" y="182880"/>
                  <a:pt x="4328160" y="0"/>
                </a:cubicBezTo>
              </a:path>
            </a:pathLst>
          </a:custGeom>
          <a:noFill/>
          <a:ln>
            <a:solidFill>
              <a:srgbClr val="92D050"/>
            </a:solidFil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Oval 76"/>
          <p:cNvSpPr/>
          <p:nvPr/>
        </p:nvSpPr>
        <p:spPr>
          <a:xfrm>
            <a:off x="1479638" y="212619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5752059"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sp>
        <p:nvSpPr>
          <p:cNvPr id="26" name="Oval 25"/>
          <p:cNvSpPr/>
          <p:nvPr/>
        </p:nvSpPr>
        <p:spPr>
          <a:xfrm>
            <a:off x="5577455" y="2083065"/>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7787255" y="1943365"/>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7725364" y="3492768"/>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p:cNvSpPr/>
          <p:nvPr/>
        </p:nvSpPr>
        <p:spPr>
          <a:xfrm>
            <a:off x="5069455" y="3168915"/>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ref_original" descr="C:\Users\ogallo\Workspace\p4research_ogallo-DT\research\ogallo\FastNRR_CVPR15\Figures\matcher\2_src.jpg" hidden="1"/>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rcRect r="612"/>
          <a:stretch/>
        </p:blipFill>
        <p:spPr bwMode="auto">
          <a:xfrm>
            <a:off x="-135032" y="1504095"/>
            <a:ext cx="3652515"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pic>
        <p:nvPicPr>
          <p:cNvPr id="25" name="ref_tiles" hidden="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5032" y="1504095"/>
            <a:ext cx="3682761" cy="2780485"/>
          </a:xfrm>
          <a:prstGeom prst="rect">
            <a:avLst/>
          </a:prstGeom>
          <a:noFill/>
          <a:extLst>
            <a:ext uri="{909E8E84-426E-40DD-AFC4-6F175D3DCCD1}">
              <a14:hiddenFill xmlns:a14="http://schemas.microsoft.com/office/drawing/2010/main">
                <a:solidFill>
                  <a:srgbClr val="FFFFFF"/>
                </a:solidFill>
              </a14:hiddenFill>
            </a:ext>
          </a:extLst>
        </p:spPr>
      </p:pic>
      <p:sp>
        <p:nvSpPr>
          <p:cNvPr id="27" name="Right Arrow 26"/>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9" name="Rectangle 28"/>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30" name="Rectangle 29"/>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34" name="Rectangle 3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5" name="Right Arrow 3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6" name="Right Arrow 35"/>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1919924" y="54065"/>
            <a:ext cx="630015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57099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3"/>
                                        </p:tgtEl>
                                        <p:attrNameLst>
                                          <p:attrName>style.visibility</p:attrName>
                                        </p:attrNameLst>
                                      </p:cBhvr>
                                      <p:to>
                                        <p:strVal val="visible"/>
                                      </p:to>
                                    </p:set>
                                    <p:animEffect transition="in" filter="fade">
                                      <p:cBhvr>
                                        <p:cTn id="14" dur="500"/>
                                        <p:tgtEl>
                                          <p:spTgt spid="8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3.20988E-6 1.76955E-6 L -0.00618 -0.01286 " pathEditMode="relative" rAng="0" ptsTypes="AA">
                                      <p:cBhvr>
                                        <p:cTn id="18" dur="500" fill="hold"/>
                                        <p:tgtEl>
                                          <p:spTgt spid="26"/>
                                        </p:tgtEl>
                                        <p:attrNameLst>
                                          <p:attrName>ppt_x</p:attrName>
                                          <p:attrName>ppt_y</p:attrName>
                                        </p:attrNameLst>
                                      </p:cBhvr>
                                      <p:rCtr x="-309" y="-643"/>
                                    </p:animMotion>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1" nodeType="click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500"/>
                                        <p:tgtEl>
                                          <p:spTgt spid="32"/>
                                        </p:tgtEl>
                                      </p:cBhvr>
                                    </p:animEffect>
                                  </p:childTnLst>
                                </p:cTn>
                              </p:par>
                            </p:childTnLst>
                          </p:cTn>
                        </p:par>
                        <p:par>
                          <p:cTn id="30" fill="hold">
                            <p:stCondLst>
                              <p:cond delay="500"/>
                            </p:stCondLst>
                            <p:childTnLst>
                              <p:par>
                                <p:cTn id="31" presetID="42" presetClass="path" presetSubtype="0" accel="50000" decel="50000" fill="hold" grpId="0" nodeType="afterEffect">
                                  <p:stCondLst>
                                    <p:cond delay="500"/>
                                  </p:stCondLst>
                                  <p:childTnLst>
                                    <p:animMotion origin="layout" path="M 4.69136E-6 -4.4856E-6 L -0.00579 0.0409 " pathEditMode="relative" rAng="0" ptsTypes="AA">
                                      <p:cBhvr>
                                        <p:cTn id="32" dur="500" fill="hold"/>
                                        <p:tgtEl>
                                          <p:spTgt spid="31"/>
                                        </p:tgtEl>
                                        <p:attrNameLst>
                                          <p:attrName>ppt_x</p:attrName>
                                          <p:attrName>ppt_y</p:attrName>
                                        </p:attrNameLst>
                                      </p:cBhvr>
                                      <p:rCtr x="-289" y="2032"/>
                                    </p:animMotion>
                                  </p:childTnLst>
                                </p:cTn>
                              </p:par>
                              <p:par>
                                <p:cTn id="33" presetID="42" presetClass="path" presetSubtype="0" accel="50000" decel="50000" fill="hold" grpId="0" nodeType="withEffect">
                                  <p:stCondLst>
                                    <p:cond delay="500"/>
                                  </p:stCondLst>
                                  <p:childTnLst>
                                    <p:animMotion origin="layout" path="M 1.60494E-6 -4.15638E-6 L -0.01524 -0.02237 " pathEditMode="relative" rAng="0" ptsTypes="AA">
                                      <p:cBhvr>
                                        <p:cTn id="34" dur="500" fill="hold"/>
                                        <p:tgtEl>
                                          <p:spTgt spid="33"/>
                                        </p:tgtEl>
                                        <p:attrNameLst>
                                          <p:attrName>ppt_x</p:attrName>
                                          <p:attrName>ppt_y</p:attrName>
                                        </p:attrNameLst>
                                      </p:cBhvr>
                                      <p:rCtr x="-772" y="-1132"/>
                                    </p:animMotion>
                                  </p:childTnLst>
                                </p:cTn>
                              </p:par>
                              <p:par>
                                <p:cTn id="35" presetID="42" presetClass="path" presetSubtype="0" accel="50000" decel="50000" fill="hold" grpId="0" nodeType="withEffect">
                                  <p:stCondLst>
                                    <p:cond delay="500"/>
                                  </p:stCondLst>
                                  <p:childTnLst>
                                    <p:animMotion origin="layout" path="M -2.16049E-6 -3.29218E-6 L -0.00212 -0.03086 " pathEditMode="relative" rAng="0" ptsTypes="AA">
                                      <p:cBhvr>
                                        <p:cTn id="36" dur="500" fill="hold"/>
                                        <p:tgtEl>
                                          <p:spTgt spid="32"/>
                                        </p:tgtEl>
                                        <p:attrNameLst>
                                          <p:attrName>ppt_x</p:attrName>
                                          <p:attrName>ppt_y</p:attrName>
                                        </p:attrNameLst>
                                      </p:cBhvr>
                                      <p:rCtr x="-116" y="-1543"/>
                                    </p:animMotion>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26" grpId="0" animBg="1"/>
      <p:bldP spid="26" grpId="1" animBg="1"/>
      <p:bldP spid="31" grpId="0" animBg="1"/>
      <p:bldP spid="31" grpId="1" animBg="1"/>
      <p:bldP spid="32" grpId="0" animBg="1"/>
      <p:bldP spid="32" grpId="1" animBg="1"/>
      <p:bldP spid="33" grpId="0" animBg="1"/>
      <p:bldP spid="33"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5969" y="2089577"/>
            <a:ext cx="2875158" cy="2170745"/>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grpSp>
        <p:nvGrpSpPr>
          <p:cNvPr id="85" name="corners"/>
          <p:cNvGrpSpPr/>
          <p:nvPr/>
        </p:nvGrpSpPr>
        <p:grpSpPr>
          <a:xfrm>
            <a:off x="3940176" y="1175177"/>
            <a:ext cx="3979757" cy="915532"/>
            <a:chOff x="6769100" y="1391312"/>
            <a:chExt cx="3979757" cy="915532"/>
          </a:xfrm>
        </p:grpSpPr>
        <p:grpSp>
          <p:nvGrpSpPr>
            <p:cNvPr id="86" name="Group 85"/>
            <p:cNvGrpSpPr>
              <a:grpSpLocks noChangeAspect="1"/>
            </p:cNvGrpSpPr>
            <p:nvPr/>
          </p:nvGrpSpPr>
          <p:grpSpPr>
            <a:xfrm>
              <a:off x="8812672" y="1392444"/>
              <a:ext cx="914400" cy="914400"/>
              <a:chOff x="679010" y="4257392"/>
              <a:chExt cx="1371600" cy="1371600"/>
            </a:xfrm>
          </p:grpSpPr>
          <p:sp>
            <p:nvSpPr>
              <p:cNvPr id="102" name="Rectangle 101"/>
              <p:cNvSpPr>
                <a:spLocks noChangeAspect="1"/>
              </p:cNvSpPr>
              <p:nvPr/>
            </p:nvSpPr>
            <p:spPr>
              <a:xfrm>
                <a:off x="679010" y="49431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p:cNvSpPr>
                <a:spLocks noChangeAspect="1"/>
              </p:cNvSpPr>
              <p:nvPr/>
            </p:nvSpPr>
            <p:spPr>
              <a:xfrm>
                <a:off x="6790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a:spLocks noChangeAspect="1"/>
              </p:cNvSpPr>
              <p:nvPr/>
            </p:nvSpPr>
            <p:spPr>
              <a:xfrm>
                <a:off x="13648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7" name="Group 86"/>
            <p:cNvGrpSpPr>
              <a:grpSpLocks noChangeAspect="1"/>
            </p:cNvGrpSpPr>
            <p:nvPr/>
          </p:nvGrpSpPr>
          <p:grpSpPr>
            <a:xfrm>
              <a:off x="7790886" y="1391312"/>
              <a:ext cx="914400" cy="914400"/>
              <a:chOff x="679010" y="4257392"/>
              <a:chExt cx="1371600" cy="1371600"/>
            </a:xfrm>
          </p:grpSpPr>
          <p:sp>
            <p:nvSpPr>
              <p:cNvPr id="98" name="Rectangle 97"/>
              <p:cNvSpPr>
                <a:spLocks noChangeAspect="1"/>
              </p:cNvSpPr>
              <p:nvPr/>
            </p:nvSpPr>
            <p:spPr>
              <a:xfrm>
                <a:off x="6790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a:spLocks noChangeAspect="1"/>
              </p:cNvSpPr>
              <p:nvPr/>
            </p:nvSpPr>
            <p:spPr>
              <a:xfrm>
                <a:off x="6790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a:spLocks noChangeAspect="1"/>
              </p:cNvSpPr>
              <p:nvPr/>
            </p:nvSpPr>
            <p:spPr>
              <a:xfrm>
                <a:off x="13648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8" name="Group 87"/>
            <p:cNvGrpSpPr>
              <a:grpSpLocks noChangeAspect="1"/>
            </p:cNvGrpSpPr>
            <p:nvPr/>
          </p:nvGrpSpPr>
          <p:grpSpPr>
            <a:xfrm>
              <a:off x="6769100" y="1391312"/>
              <a:ext cx="914400" cy="914400"/>
              <a:chOff x="679010" y="4257392"/>
              <a:chExt cx="1371600" cy="1371600"/>
            </a:xfrm>
          </p:grpSpPr>
          <p:sp>
            <p:nvSpPr>
              <p:cNvPr id="94" name="Rectangle 93"/>
              <p:cNvSpPr>
                <a:spLocks noChangeAspect="1"/>
              </p:cNvSpPr>
              <p:nvPr/>
            </p:nvSpPr>
            <p:spPr>
              <a:xfrm>
                <a:off x="6790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Rectangle 95"/>
              <p:cNvSpPr>
                <a:spLocks noChangeAspect="1"/>
              </p:cNvSpPr>
              <p:nvPr/>
            </p:nvSpPr>
            <p:spPr>
              <a:xfrm>
                <a:off x="6790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a:spLocks noChangeAspect="1"/>
              </p:cNvSpPr>
              <p:nvPr/>
            </p:nvSpPr>
            <p:spPr>
              <a:xfrm>
                <a:off x="13648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9" name="Group 88"/>
            <p:cNvGrpSpPr>
              <a:grpSpLocks noChangeAspect="1"/>
            </p:cNvGrpSpPr>
            <p:nvPr/>
          </p:nvGrpSpPr>
          <p:grpSpPr>
            <a:xfrm>
              <a:off x="9834457" y="1392444"/>
              <a:ext cx="914400" cy="914400"/>
              <a:chOff x="679010" y="4257392"/>
              <a:chExt cx="1371600" cy="1371600"/>
            </a:xfrm>
          </p:grpSpPr>
          <p:sp>
            <p:nvSpPr>
              <p:cNvPr id="90" name="Rectangle 89"/>
              <p:cNvSpPr>
                <a:spLocks noChangeAspect="1"/>
              </p:cNvSpPr>
              <p:nvPr/>
            </p:nvSpPr>
            <p:spPr>
              <a:xfrm>
                <a:off x="6790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a:spLocks noChangeAspect="1"/>
              </p:cNvSpPr>
              <p:nvPr/>
            </p:nvSpPr>
            <p:spPr>
              <a:xfrm>
                <a:off x="1364810" y="49431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a:spLocks noChangeAspect="1"/>
              </p:cNvSpPr>
              <p:nvPr/>
            </p:nvSpPr>
            <p:spPr>
              <a:xfrm>
                <a:off x="6790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a:spLocks noChangeAspect="1"/>
              </p:cNvSpPr>
              <p:nvPr/>
            </p:nvSpPr>
            <p:spPr>
              <a:xfrm>
                <a:off x="13648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06" name="cusps"/>
          <p:cNvGrpSpPr/>
          <p:nvPr/>
        </p:nvGrpSpPr>
        <p:grpSpPr>
          <a:xfrm>
            <a:off x="4961961" y="2255100"/>
            <a:ext cx="1936186" cy="914400"/>
            <a:chOff x="7790886" y="2883339"/>
            <a:chExt cx="1936186" cy="914400"/>
          </a:xfrm>
        </p:grpSpPr>
        <p:grpSp>
          <p:nvGrpSpPr>
            <p:cNvPr id="107" name="Group 106"/>
            <p:cNvGrpSpPr>
              <a:grpSpLocks noChangeAspect="1"/>
            </p:cNvGrpSpPr>
            <p:nvPr/>
          </p:nvGrpSpPr>
          <p:grpSpPr>
            <a:xfrm>
              <a:off x="7790886" y="2883339"/>
              <a:ext cx="914400" cy="914400"/>
              <a:chOff x="679010" y="4257392"/>
              <a:chExt cx="1371600" cy="1371600"/>
            </a:xfrm>
          </p:grpSpPr>
          <p:sp>
            <p:nvSpPr>
              <p:cNvPr id="113" name="Rectangle 112"/>
              <p:cNvSpPr>
                <a:spLocks noChangeAspect="1"/>
              </p:cNvSpPr>
              <p:nvPr/>
            </p:nvSpPr>
            <p:spPr>
              <a:xfrm>
                <a:off x="679010" y="49431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114"/>
              <p:cNvSpPr>
                <a:spLocks noChangeAspect="1"/>
              </p:cNvSpPr>
              <p:nvPr/>
            </p:nvSpPr>
            <p:spPr>
              <a:xfrm>
                <a:off x="6790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115"/>
              <p:cNvSpPr>
                <a:spLocks noChangeAspect="1"/>
              </p:cNvSpPr>
              <p:nvPr/>
            </p:nvSpPr>
            <p:spPr>
              <a:xfrm>
                <a:off x="13648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Group 107"/>
            <p:cNvGrpSpPr>
              <a:grpSpLocks noChangeAspect="1"/>
            </p:cNvGrpSpPr>
            <p:nvPr/>
          </p:nvGrpSpPr>
          <p:grpSpPr>
            <a:xfrm rot="16200000">
              <a:off x="8812672" y="2883339"/>
              <a:ext cx="914400" cy="914400"/>
              <a:chOff x="679010" y="4257392"/>
              <a:chExt cx="1371600" cy="1371600"/>
            </a:xfrm>
          </p:grpSpPr>
          <p:sp>
            <p:nvSpPr>
              <p:cNvPr id="109" name="Rectangle 108"/>
              <p:cNvSpPr>
                <a:spLocks noChangeAspect="1"/>
              </p:cNvSpPr>
              <p:nvPr/>
            </p:nvSpPr>
            <p:spPr>
              <a:xfrm>
                <a:off x="679010" y="49431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Rectangle 109"/>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a:spLocks noChangeAspect="1"/>
              </p:cNvSpPr>
              <p:nvPr/>
            </p:nvSpPr>
            <p:spPr>
              <a:xfrm>
                <a:off x="6790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a:spLocks noChangeAspect="1"/>
              </p:cNvSpPr>
              <p:nvPr/>
            </p:nvSpPr>
            <p:spPr>
              <a:xfrm>
                <a:off x="13648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17" name="edges"/>
          <p:cNvGrpSpPr/>
          <p:nvPr/>
        </p:nvGrpSpPr>
        <p:grpSpPr>
          <a:xfrm>
            <a:off x="4961961" y="3876447"/>
            <a:ext cx="1936186" cy="914400"/>
            <a:chOff x="6769100" y="4203219"/>
            <a:chExt cx="1936186" cy="914400"/>
          </a:xfrm>
        </p:grpSpPr>
        <p:grpSp>
          <p:nvGrpSpPr>
            <p:cNvPr id="119" name="Group 118"/>
            <p:cNvGrpSpPr>
              <a:grpSpLocks noChangeAspect="1"/>
            </p:cNvGrpSpPr>
            <p:nvPr/>
          </p:nvGrpSpPr>
          <p:grpSpPr>
            <a:xfrm>
              <a:off x="7790886" y="4203219"/>
              <a:ext cx="914400" cy="914400"/>
              <a:chOff x="679010" y="4257392"/>
              <a:chExt cx="1371600" cy="1371600"/>
            </a:xfrm>
          </p:grpSpPr>
          <p:sp>
            <p:nvSpPr>
              <p:cNvPr id="130" name="Rectangle 129"/>
              <p:cNvSpPr>
                <a:spLocks noChangeAspect="1"/>
              </p:cNvSpPr>
              <p:nvPr/>
            </p:nvSpPr>
            <p:spPr>
              <a:xfrm>
                <a:off x="6790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Rectangle 130"/>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Rectangle 131"/>
              <p:cNvSpPr>
                <a:spLocks noChangeAspect="1"/>
              </p:cNvSpPr>
              <p:nvPr/>
            </p:nvSpPr>
            <p:spPr>
              <a:xfrm>
                <a:off x="6790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p:cNvSpPr>
                <a:spLocks noChangeAspect="1"/>
              </p:cNvSpPr>
              <p:nvPr/>
            </p:nvSpPr>
            <p:spPr>
              <a:xfrm>
                <a:off x="13648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0" name="Group 119"/>
            <p:cNvGrpSpPr>
              <a:grpSpLocks noChangeAspect="1"/>
            </p:cNvGrpSpPr>
            <p:nvPr/>
          </p:nvGrpSpPr>
          <p:grpSpPr>
            <a:xfrm>
              <a:off x="6769100" y="4203219"/>
              <a:ext cx="914400" cy="914400"/>
              <a:chOff x="679010" y="4257392"/>
              <a:chExt cx="1371600" cy="1371600"/>
            </a:xfrm>
          </p:grpSpPr>
          <p:sp>
            <p:nvSpPr>
              <p:cNvPr id="126" name="Rectangle 125"/>
              <p:cNvSpPr>
                <a:spLocks noChangeAspect="1"/>
              </p:cNvSpPr>
              <p:nvPr/>
            </p:nvSpPr>
            <p:spPr>
              <a:xfrm>
                <a:off x="679010" y="49431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Rectangle 127"/>
              <p:cNvSpPr>
                <a:spLocks noChangeAspect="1"/>
              </p:cNvSpPr>
              <p:nvPr/>
            </p:nvSpPr>
            <p:spPr>
              <a:xfrm>
                <a:off x="6790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Rectangle 128"/>
              <p:cNvSpPr>
                <a:spLocks noChangeAspect="1"/>
              </p:cNvSpPr>
              <p:nvPr/>
            </p:nvSpPr>
            <p:spPr>
              <a:xfrm>
                <a:off x="13648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144" name="accept"/>
          <p:cNvGrpSpPr/>
          <p:nvPr/>
        </p:nvGrpSpPr>
        <p:grpSpPr>
          <a:xfrm>
            <a:off x="3538889" y="1086928"/>
            <a:ext cx="4518723" cy="2538624"/>
            <a:chOff x="6367813" y="1086928"/>
            <a:chExt cx="4518723" cy="2538624"/>
          </a:xfrm>
        </p:grpSpPr>
        <p:sp>
          <p:nvSpPr>
            <p:cNvPr id="142" name="Rounded Rectangle 141"/>
            <p:cNvSpPr/>
            <p:nvPr/>
          </p:nvSpPr>
          <p:spPr>
            <a:xfrm>
              <a:off x="6650966" y="1086928"/>
              <a:ext cx="4235570" cy="2388304"/>
            </a:xfrm>
            <a:prstGeom prst="roundRect">
              <a:avLst>
                <a:gd name="adj" fmla="val 8999"/>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92D050"/>
                  </a:solidFill>
                </a:ln>
              </a:endParaRPr>
            </a:p>
          </p:txBody>
        </p:sp>
        <p:sp>
          <p:nvSpPr>
            <p:cNvPr id="143" name="Oval 142"/>
            <p:cNvSpPr/>
            <p:nvPr/>
          </p:nvSpPr>
          <p:spPr>
            <a:xfrm rot="20076725">
              <a:off x="6616164" y="2972766"/>
              <a:ext cx="273599" cy="6527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Freeform 138"/>
            <p:cNvSpPr>
              <a:spLocks noChangeAspect="1"/>
            </p:cNvSpPr>
            <p:nvPr/>
          </p:nvSpPr>
          <p:spPr bwMode="auto">
            <a:xfrm>
              <a:off x="6367813" y="2895728"/>
              <a:ext cx="566305" cy="716973"/>
            </a:xfrm>
            <a:custGeom>
              <a:avLst/>
              <a:gdLst>
                <a:gd name="connsiteX0" fmla="*/ 0 w 1132609"/>
                <a:gd name="connsiteY0" fmla="*/ 613064 h 1433946"/>
                <a:gd name="connsiteX1" fmla="*/ 519545 w 1132609"/>
                <a:gd name="connsiteY1" fmla="*/ 1433946 h 1433946"/>
                <a:gd name="connsiteX2" fmla="*/ 779318 w 1132609"/>
                <a:gd name="connsiteY2" fmla="*/ 1402773 h 1433946"/>
                <a:gd name="connsiteX3" fmla="*/ 1132609 w 1132609"/>
                <a:gd name="connsiteY3" fmla="*/ 103909 h 1433946"/>
                <a:gd name="connsiteX4" fmla="*/ 893618 w 1132609"/>
                <a:gd name="connsiteY4" fmla="*/ 0 h 1433946"/>
                <a:gd name="connsiteX5" fmla="*/ 581891 w 1132609"/>
                <a:gd name="connsiteY5" fmla="*/ 1028700 h 1433946"/>
                <a:gd name="connsiteX6" fmla="*/ 228600 w 1132609"/>
                <a:gd name="connsiteY6" fmla="*/ 540328 h 1433946"/>
                <a:gd name="connsiteX7" fmla="*/ 0 w 1132609"/>
                <a:gd name="connsiteY7" fmla="*/ 613064 h 1433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2609" h="1433946">
                  <a:moveTo>
                    <a:pt x="0" y="613064"/>
                  </a:moveTo>
                  <a:lnTo>
                    <a:pt x="519545" y="1433946"/>
                  </a:lnTo>
                  <a:lnTo>
                    <a:pt x="779318" y="1402773"/>
                  </a:lnTo>
                  <a:lnTo>
                    <a:pt x="1132609" y="103909"/>
                  </a:lnTo>
                  <a:lnTo>
                    <a:pt x="893618" y="0"/>
                  </a:lnTo>
                  <a:lnTo>
                    <a:pt x="581891" y="1028700"/>
                  </a:lnTo>
                  <a:lnTo>
                    <a:pt x="228600" y="540328"/>
                  </a:lnTo>
                  <a:lnTo>
                    <a:pt x="0" y="613064"/>
                  </a:lnTo>
                  <a:close/>
                </a:path>
              </a:pathLst>
            </a:cu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solidFill>
                  <a:schemeClr val="lt1"/>
                </a:solidFill>
              </a:endParaRPr>
            </a:p>
          </p:txBody>
        </p:sp>
      </p:grpSp>
      <p:grpSp>
        <p:nvGrpSpPr>
          <p:cNvPr id="151" name="reject"/>
          <p:cNvGrpSpPr/>
          <p:nvPr/>
        </p:nvGrpSpPr>
        <p:grpSpPr>
          <a:xfrm>
            <a:off x="3411689" y="3786180"/>
            <a:ext cx="4653028" cy="1408456"/>
            <a:chOff x="6240614" y="4167180"/>
            <a:chExt cx="4653028" cy="1408456"/>
          </a:xfrm>
        </p:grpSpPr>
        <p:sp>
          <p:nvSpPr>
            <p:cNvPr id="146" name="Rounded Rectangle 145"/>
            <p:cNvSpPr/>
            <p:nvPr/>
          </p:nvSpPr>
          <p:spPr>
            <a:xfrm>
              <a:off x="6658072" y="4167180"/>
              <a:ext cx="4235570" cy="1094934"/>
            </a:xfrm>
            <a:prstGeom prst="roundRect">
              <a:avLst>
                <a:gd name="adj" fmla="val 8999"/>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92D050"/>
                  </a:solidFill>
                </a:ln>
              </a:endParaRPr>
            </a:p>
          </p:txBody>
        </p:sp>
        <p:sp>
          <p:nvSpPr>
            <p:cNvPr id="149" name="Rectangle 148"/>
            <p:cNvSpPr/>
            <p:nvPr/>
          </p:nvSpPr>
          <p:spPr>
            <a:xfrm>
              <a:off x="6572816" y="4856672"/>
              <a:ext cx="180147" cy="2501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0" name="Rectangle 149"/>
            <p:cNvSpPr/>
            <p:nvPr/>
          </p:nvSpPr>
          <p:spPr>
            <a:xfrm>
              <a:off x="6769100" y="5227610"/>
              <a:ext cx="228600" cy="86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Multiply 140"/>
            <p:cNvSpPr>
              <a:spLocks noChangeAspect="1"/>
            </p:cNvSpPr>
            <p:nvPr/>
          </p:nvSpPr>
          <p:spPr bwMode="auto">
            <a:xfrm>
              <a:off x="6240614" y="4794586"/>
              <a:ext cx="834916" cy="781050"/>
            </a:xfrm>
            <a:prstGeom prst="mathMultiply">
              <a:avLst/>
            </a:prstGeom>
            <a:gradFill>
              <a:gsLst>
                <a:gs pos="0">
                  <a:srgbClr val="FF0000"/>
                </a:gs>
                <a:gs pos="100000">
                  <a:srgbClr val="9E0000"/>
                </a:gs>
              </a:gsLst>
            </a:gradFill>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4414391" y="5060644"/>
            <a:ext cx="2636969" cy="969496"/>
            <a:chOff x="7243315" y="5060644"/>
            <a:chExt cx="2636969" cy="969496"/>
          </a:xfrm>
        </p:grpSpPr>
        <p:sp>
          <p:nvSpPr>
            <p:cNvPr id="77" name="Rectangle 76"/>
            <p:cNvSpPr>
              <a:spLocks noChangeAspect="1"/>
            </p:cNvSpPr>
            <p:nvPr/>
          </p:nvSpPr>
          <p:spPr>
            <a:xfrm>
              <a:off x="7243315" y="5317675"/>
              <a:ext cx="457200" cy="4572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Equal 4"/>
            <p:cNvSpPr/>
            <p:nvPr/>
          </p:nvSpPr>
          <p:spPr>
            <a:xfrm>
              <a:off x="7756099" y="5414511"/>
              <a:ext cx="389415" cy="261763"/>
            </a:xfrm>
            <a:prstGeom prst="mathEqual">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TextBox 70"/>
            <p:cNvSpPr txBox="1"/>
            <p:nvPr/>
          </p:nvSpPr>
          <p:spPr>
            <a:xfrm>
              <a:off x="8145514" y="5060644"/>
              <a:ext cx="1734770" cy="969496"/>
            </a:xfrm>
            <a:prstGeom prst="rect">
              <a:avLst/>
            </a:prstGeom>
            <a:noFill/>
          </p:spPr>
          <p:txBody>
            <a:bodyPr wrap="none" rtlCol="0">
              <a:spAutoFit/>
            </a:bodyPr>
            <a:lstStyle/>
            <a:p>
              <a:pPr algn="ctr"/>
              <a:r>
                <a:rPr lang="en-US" sz="1900" i="1" kern="0" dirty="0">
                  <a:solidFill>
                    <a:schemeClr val="tx2"/>
                  </a:solidFill>
                  <a:latin typeface="Trebuchet MS" pitchFamily="34" charset="0"/>
                  <a:ea typeface="+mj-ea"/>
                  <a:cs typeface="+mj-cs"/>
                </a:rPr>
                <a:t>Much brighter</a:t>
              </a:r>
            </a:p>
            <a:p>
              <a:pPr algn="ctr"/>
              <a:r>
                <a:rPr lang="en-US" sz="1900" i="1" kern="0" dirty="0">
                  <a:solidFill>
                    <a:schemeClr val="tx2"/>
                  </a:solidFill>
                  <a:latin typeface="Trebuchet MS" pitchFamily="34" charset="0"/>
                  <a:ea typeface="+mj-ea"/>
                  <a:cs typeface="+mj-cs"/>
                </a:rPr>
                <a:t>or</a:t>
              </a:r>
            </a:p>
            <a:p>
              <a:pPr algn="ctr"/>
              <a:r>
                <a:rPr lang="en-US" sz="1900" i="1" kern="0" dirty="0">
                  <a:solidFill>
                    <a:schemeClr val="tx2"/>
                  </a:solidFill>
                  <a:latin typeface="Trebuchet MS" pitchFamily="34" charset="0"/>
                  <a:ea typeface="+mj-ea"/>
                  <a:cs typeface="+mj-cs"/>
                </a:rPr>
                <a:t>much darker</a:t>
              </a:r>
            </a:p>
          </p:txBody>
        </p:sp>
      </p:grpSp>
      <p:grpSp>
        <p:nvGrpSpPr>
          <p:cNvPr id="3" name="Group 2"/>
          <p:cNvGrpSpPr>
            <a:grpSpLocks noChangeAspect="1"/>
          </p:cNvGrpSpPr>
          <p:nvPr/>
        </p:nvGrpSpPr>
        <p:grpSpPr>
          <a:xfrm>
            <a:off x="1092839" y="2464567"/>
            <a:ext cx="431161" cy="431161"/>
            <a:chOff x="2083439" y="1736973"/>
            <a:chExt cx="914400" cy="914400"/>
          </a:xfrm>
        </p:grpSpPr>
        <p:sp>
          <p:nvSpPr>
            <p:cNvPr id="73" name="Rectangle 72"/>
            <p:cNvSpPr>
              <a:spLocks noChangeAspect="1"/>
            </p:cNvSpPr>
            <p:nvPr/>
          </p:nvSpPr>
          <p:spPr>
            <a:xfrm>
              <a:off x="2083439" y="2194173"/>
              <a:ext cx="457200" cy="457200"/>
            </a:xfrm>
            <a:prstGeom prst="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a:spLocks noChangeAspect="1"/>
            </p:cNvSpPr>
            <p:nvPr/>
          </p:nvSpPr>
          <p:spPr>
            <a:xfrm>
              <a:off x="2540639" y="2194173"/>
              <a:ext cx="457200" cy="457200"/>
            </a:xfrm>
            <a:prstGeom prst="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a:spLocks noChangeAspect="1"/>
            </p:cNvSpPr>
            <p:nvPr/>
          </p:nvSpPr>
          <p:spPr>
            <a:xfrm>
              <a:off x="2083439" y="1736973"/>
              <a:ext cx="457200" cy="457200"/>
            </a:xfrm>
            <a:prstGeom prst="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a:spLocks noChangeAspect="1"/>
            </p:cNvSpPr>
            <p:nvPr/>
          </p:nvSpPr>
          <p:spPr>
            <a:xfrm>
              <a:off x="2540639" y="1736973"/>
              <a:ext cx="457200" cy="457200"/>
            </a:xfrm>
            <a:prstGeom prst="rect">
              <a:avLst/>
            </a:prstGeom>
            <a:noFill/>
            <a:ln w="571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2470238" y="212619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ight Arrow 77"/>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79" name="Rectangle 78"/>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80" name="Rectangle 79"/>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81" name="Rectangle 80"/>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82" name="Rectangle 81"/>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84" name="Right Arrow 83"/>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18" name="Right Arrow 117"/>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21" name="Rectangle 120"/>
          <p:cNvSpPr/>
          <p:nvPr/>
        </p:nvSpPr>
        <p:spPr>
          <a:xfrm>
            <a:off x="1919924" y="54065"/>
            <a:ext cx="630015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TextBox 122"/>
          <p:cNvSpPr txBox="1"/>
          <p:nvPr/>
        </p:nvSpPr>
        <p:spPr>
          <a:xfrm>
            <a:off x="1035775"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Tree>
    <p:extLst>
      <p:ext uri="{BB962C8B-B14F-4D97-AF65-F5344CB8AC3E}">
        <p14:creationId xmlns:p14="http://schemas.microsoft.com/office/powerpoint/2010/main" val="4216048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5"/>
                                        </p:tgtEl>
                                        <p:attrNameLst>
                                          <p:attrName>style.visibility</p:attrName>
                                        </p:attrNameLst>
                                      </p:cBhvr>
                                      <p:to>
                                        <p:strVal val="visible"/>
                                      </p:to>
                                    </p:set>
                                    <p:animEffect transition="in" filter="fade">
                                      <p:cBhvr>
                                        <p:cTn id="12" dur="500"/>
                                        <p:tgtEl>
                                          <p:spTgt spid="85"/>
                                        </p:tgtEl>
                                      </p:cBhvr>
                                    </p:animEffect>
                                  </p:childTnLst>
                                </p:cTn>
                              </p:par>
                              <p:par>
                                <p:cTn id="13" presetID="10" presetClass="entr" presetSubtype="0" fill="hold" nodeType="with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fade">
                                      <p:cBhvr>
                                        <p:cTn id="15" dur="500"/>
                                        <p:tgtEl>
                                          <p:spTgt spid="106"/>
                                        </p:tgtEl>
                                      </p:cBhvr>
                                    </p:animEffect>
                                  </p:childTnLst>
                                </p:cTn>
                              </p:par>
                              <p:par>
                                <p:cTn id="16" presetID="10" presetClass="entr" presetSubtype="0" fill="hold" nodeType="withEffect">
                                  <p:stCondLst>
                                    <p:cond delay="0"/>
                                  </p:stCondLst>
                                  <p:childTnLst>
                                    <p:set>
                                      <p:cBhvr>
                                        <p:cTn id="17" dur="1" fill="hold">
                                          <p:stCondLst>
                                            <p:cond delay="0"/>
                                          </p:stCondLst>
                                        </p:cTn>
                                        <p:tgtEl>
                                          <p:spTgt spid="117"/>
                                        </p:tgtEl>
                                        <p:attrNameLst>
                                          <p:attrName>style.visibility</p:attrName>
                                        </p:attrNameLst>
                                      </p:cBhvr>
                                      <p:to>
                                        <p:strVal val="visible"/>
                                      </p:to>
                                    </p:set>
                                    <p:animEffect transition="in" filter="fade">
                                      <p:cBhvr>
                                        <p:cTn id="18" dur="500"/>
                                        <p:tgtEl>
                                          <p:spTgt spid="117"/>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a:grpSpLocks noChangeAspect="1"/>
          </p:cNvGrpSpPr>
          <p:nvPr/>
        </p:nvGrpSpPr>
        <p:grpSpPr>
          <a:xfrm>
            <a:off x="1140549" y="2397356"/>
            <a:ext cx="2371695" cy="2371695"/>
            <a:chOff x="679010" y="4257392"/>
            <a:chExt cx="1371600" cy="1371600"/>
          </a:xfrm>
        </p:grpSpPr>
        <p:sp>
          <p:nvSpPr>
            <p:cNvPr id="118" name="Rectangle 117"/>
            <p:cNvSpPr>
              <a:spLocks noChangeAspect="1"/>
            </p:cNvSpPr>
            <p:nvPr/>
          </p:nvSpPr>
          <p:spPr>
            <a:xfrm>
              <a:off x="6790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endParaRPr lang="en-US"/>
            </a:p>
          </p:txBody>
        </p:sp>
        <p:sp>
          <p:nvSpPr>
            <p:cNvPr id="121" name="Rectangle 120"/>
            <p:cNvSpPr>
              <a:spLocks noChangeAspect="1"/>
            </p:cNvSpPr>
            <p:nvPr/>
          </p:nvSpPr>
          <p:spPr>
            <a:xfrm>
              <a:off x="1364810" y="49431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endParaRPr lang="en-US"/>
            </a:p>
          </p:txBody>
        </p:sp>
        <p:sp>
          <p:nvSpPr>
            <p:cNvPr id="122" name="Rectangle 121"/>
            <p:cNvSpPr>
              <a:spLocks noChangeAspect="1"/>
            </p:cNvSpPr>
            <p:nvPr/>
          </p:nvSpPr>
          <p:spPr>
            <a:xfrm>
              <a:off x="679010" y="4257392"/>
              <a:ext cx="685800" cy="685800"/>
            </a:xfrm>
            <a:prstGeom prst="rect">
              <a:avLst/>
            </a:prstGeom>
            <a:solidFill>
              <a:schemeClr val="tx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i="1" baseline="-25000" dirty="0">
                <a:latin typeface="Times New Roman" panose="02020603050405020304" pitchFamily="18" charset="0"/>
                <a:cs typeface="Times New Roman" panose="02020603050405020304" pitchFamily="18" charset="0"/>
              </a:endParaRPr>
            </a:p>
          </p:txBody>
        </p:sp>
        <p:sp>
          <p:nvSpPr>
            <p:cNvPr id="123" name="Rectangle 122"/>
            <p:cNvSpPr>
              <a:spLocks noChangeAspect="1"/>
            </p:cNvSpPr>
            <p:nvPr/>
          </p:nvSpPr>
          <p:spPr>
            <a:xfrm>
              <a:off x="1364810" y="4257392"/>
              <a:ext cx="685800" cy="6858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endParaRPr lang="en-US"/>
            </a:p>
          </p:txBody>
        </p:sp>
      </p:grpSp>
      <p:sp>
        <p:nvSpPr>
          <p:cNvPr id="7" name="Rectangle 6"/>
          <p:cNvSpPr/>
          <p:nvPr/>
        </p:nvSpPr>
        <p:spPr>
          <a:xfrm>
            <a:off x="5142969" y="2521724"/>
            <a:ext cx="2662750" cy="685826"/>
          </a:xfrm>
          <a:prstGeom prst="rect">
            <a:avLst/>
          </a:prstGeom>
          <a:solidFill>
            <a:schemeClr val="tx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i="1">
              <a:solidFill>
                <a:schemeClr val="tx1"/>
              </a:solidFill>
            </a:endParaRPr>
          </a:p>
        </p:txBody>
      </p:sp>
      <p:pic>
        <p:nvPicPr>
          <p:cNvPr id="224" name="Picture 223"/>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a:off x="5264764" y="2723762"/>
            <a:ext cx="2419160" cy="281750"/>
          </a:xfrm>
          <a:prstGeom prst="rect">
            <a:avLst/>
          </a:prstGeom>
        </p:spPr>
      </p:pic>
      <p:sp>
        <p:nvSpPr>
          <p:cNvPr id="8" name="Rectangle 7"/>
          <p:cNvSpPr/>
          <p:nvPr/>
        </p:nvSpPr>
        <p:spPr>
          <a:xfrm>
            <a:off x="2633825" y="2636537"/>
            <a:ext cx="570990" cy="584775"/>
          </a:xfrm>
          <a:prstGeom prst="rect">
            <a:avLst/>
          </a:prstGeom>
        </p:spPr>
        <p:txBody>
          <a:bodyPr wrap="none">
            <a:spAutoFit/>
          </a:bodyPr>
          <a:lstStyle/>
          <a:p>
            <a:pPr algn="ctr"/>
            <a:r>
              <a:rPr lang="en-US" sz="3200" i="1" dirty="0">
                <a:latin typeface="Times New Roman" panose="02020603050405020304" pitchFamily="18" charset="0"/>
                <a:cs typeface="Times New Roman" panose="02020603050405020304" pitchFamily="18" charset="0"/>
              </a:rPr>
              <a:t>B</a:t>
            </a:r>
            <a:r>
              <a:rPr lang="en-US" sz="3200" i="1" baseline="-25000" dirty="0">
                <a:latin typeface="Times New Roman" panose="02020603050405020304" pitchFamily="18" charset="0"/>
                <a:cs typeface="Times New Roman" panose="02020603050405020304" pitchFamily="18" charset="0"/>
              </a:rPr>
              <a:t>2</a:t>
            </a:r>
          </a:p>
        </p:txBody>
      </p:sp>
      <p:sp>
        <p:nvSpPr>
          <p:cNvPr id="148" name="Rectangle 147"/>
          <p:cNvSpPr/>
          <p:nvPr/>
        </p:nvSpPr>
        <p:spPr>
          <a:xfrm>
            <a:off x="1478508" y="2636536"/>
            <a:ext cx="570990" cy="584775"/>
          </a:xfrm>
          <a:prstGeom prst="rect">
            <a:avLst/>
          </a:prstGeom>
        </p:spPr>
        <p:txBody>
          <a:bodyPr wrap="none">
            <a:spAutoFit/>
          </a:bodyPr>
          <a:lstStyle/>
          <a:p>
            <a:pPr algn="ctr"/>
            <a:r>
              <a:rPr lang="en-US" sz="3200" i="1" dirty="0">
                <a:latin typeface="Times New Roman" panose="02020603050405020304" pitchFamily="18" charset="0"/>
                <a:cs typeface="Times New Roman" panose="02020603050405020304" pitchFamily="18" charset="0"/>
              </a:rPr>
              <a:t>B</a:t>
            </a:r>
            <a:r>
              <a:rPr lang="en-US" sz="3200" i="1" baseline="-25000" dirty="0">
                <a:latin typeface="Times New Roman" panose="02020603050405020304" pitchFamily="18" charset="0"/>
                <a:cs typeface="Times New Roman" panose="02020603050405020304" pitchFamily="18" charset="0"/>
              </a:rPr>
              <a:t>1</a:t>
            </a:r>
          </a:p>
        </p:txBody>
      </p:sp>
      <p:sp>
        <p:nvSpPr>
          <p:cNvPr id="152" name="Rectangle 151"/>
          <p:cNvSpPr/>
          <p:nvPr/>
        </p:nvSpPr>
        <p:spPr>
          <a:xfrm>
            <a:off x="1466835" y="3822384"/>
            <a:ext cx="570990" cy="584775"/>
          </a:xfrm>
          <a:prstGeom prst="rect">
            <a:avLst/>
          </a:prstGeom>
        </p:spPr>
        <p:txBody>
          <a:bodyPr wrap="none">
            <a:spAutoFit/>
          </a:bodyPr>
          <a:lstStyle/>
          <a:p>
            <a:pPr algn="ctr"/>
            <a:r>
              <a:rPr lang="en-US" sz="3200" i="1" dirty="0">
                <a:latin typeface="Times New Roman" panose="02020603050405020304" pitchFamily="18" charset="0"/>
                <a:cs typeface="Times New Roman" panose="02020603050405020304" pitchFamily="18" charset="0"/>
              </a:rPr>
              <a:t>B</a:t>
            </a:r>
            <a:r>
              <a:rPr lang="en-US" sz="3200" i="1" baseline="-25000" dirty="0">
                <a:latin typeface="Times New Roman" panose="02020603050405020304" pitchFamily="18" charset="0"/>
                <a:cs typeface="Times New Roman" panose="02020603050405020304" pitchFamily="18" charset="0"/>
              </a:rPr>
              <a:t>3</a:t>
            </a:r>
          </a:p>
        </p:txBody>
      </p:sp>
      <p:sp>
        <p:nvSpPr>
          <p:cNvPr id="153" name="Rectangle 152"/>
          <p:cNvSpPr/>
          <p:nvPr/>
        </p:nvSpPr>
        <p:spPr>
          <a:xfrm>
            <a:off x="2652683" y="3822178"/>
            <a:ext cx="570990" cy="584775"/>
          </a:xfrm>
          <a:prstGeom prst="rect">
            <a:avLst/>
          </a:prstGeom>
        </p:spPr>
        <p:txBody>
          <a:bodyPr wrap="none">
            <a:spAutoFit/>
          </a:bodyPr>
          <a:lstStyle/>
          <a:p>
            <a:pPr algn="ctr"/>
            <a:r>
              <a:rPr lang="en-US" sz="3200" i="1" dirty="0">
                <a:latin typeface="Times New Roman" panose="02020603050405020304" pitchFamily="18" charset="0"/>
                <a:cs typeface="Times New Roman" panose="02020603050405020304" pitchFamily="18" charset="0"/>
              </a:rPr>
              <a:t>B</a:t>
            </a:r>
            <a:r>
              <a:rPr lang="en-US" sz="3200" i="1" baseline="-25000" dirty="0">
                <a:latin typeface="Times New Roman" panose="02020603050405020304" pitchFamily="18" charset="0"/>
                <a:cs typeface="Times New Roman" panose="02020603050405020304" pitchFamily="18" charset="0"/>
              </a:rPr>
              <a:t>4</a:t>
            </a:r>
          </a:p>
        </p:txBody>
      </p:sp>
      <p:grpSp>
        <p:nvGrpSpPr>
          <p:cNvPr id="5" name="Group 4"/>
          <p:cNvGrpSpPr/>
          <p:nvPr/>
        </p:nvGrpSpPr>
        <p:grpSpPr>
          <a:xfrm>
            <a:off x="5136208" y="3986499"/>
            <a:ext cx="2662750" cy="685826"/>
            <a:chOff x="6250632" y="3767423"/>
            <a:chExt cx="2662750" cy="685826"/>
          </a:xfrm>
        </p:grpSpPr>
        <p:sp>
          <p:nvSpPr>
            <p:cNvPr id="160" name="Rectangle 159"/>
            <p:cNvSpPr>
              <a:spLocks/>
            </p:cNvSpPr>
            <p:nvPr/>
          </p:nvSpPr>
          <p:spPr>
            <a:xfrm>
              <a:off x="6250632" y="3767423"/>
              <a:ext cx="2662750" cy="685826"/>
            </a:xfrm>
            <a:prstGeom prst="rect">
              <a:avLst/>
            </a:prstGeom>
            <a:solidFill>
              <a:schemeClr val="tx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i="1">
                <a:solidFill>
                  <a:schemeClr val="tx1"/>
                </a:solidFill>
              </a:endParaRPr>
            </a:p>
          </p:txBody>
        </p:sp>
        <p:pic>
          <p:nvPicPr>
            <p:cNvPr id="4" name="Picture 3"/>
            <p:cNvPicPr>
              <a:picLocks noChangeAspect="1"/>
            </p:cNvPicPr>
            <p:nvPr>
              <p:custDataLst>
                <p:tags r:id="rId6"/>
              </p:custDataLst>
            </p:nvPr>
          </p:nvPicPr>
          <p:blipFill>
            <a:blip r:embed="rId10">
              <a:extLst>
                <a:ext uri="{28A0092B-C50C-407E-A947-70E740481C1C}">
                  <a14:useLocalDpi xmlns:a14="http://schemas.microsoft.com/office/drawing/2010/main" val="0"/>
                </a:ext>
              </a:extLst>
            </a:blip>
            <a:stretch>
              <a:fillRect/>
            </a:stretch>
          </p:blipFill>
          <p:spPr>
            <a:xfrm>
              <a:off x="6804767" y="3975938"/>
              <a:ext cx="1554480" cy="268796"/>
            </a:xfrm>
            <a:prstGeom prst="rect">
              <a:avLst/>
            </a:prstGeom>
          </p:spPr>
        </p:pic>
      </p:grpSp>
      <p:grpSp>
        <p:nvGrpSpPr>
          <p:cNvPr id="222" name="Group 221"/>
          <p:cNvGrpSpPr/>
          <p:nvPr/>
        </p:nvGrpSpPr>
        <p:grpSpPr>
          <a:xfrm>
            <a:off x="112484" y="1521023"/>
            <a:ext cx="4521438" cy="4162376"/>
            <a:chOff x="836384" y="1521023"/>
            <a:chExt cx="4521438" cy="4162376"/>
          </a:xfrm>
        </p:grpSpPr>
        <p:sp>
          <p:nvSpPr>
            <p:cNvPr id="14" name="Arc 13"/>
            <p:cNvSpPr/>
            <p:nvPr/>
          </p:nvSpPr>
          <p:spPr>
            <a:xfrm>
              <a:off x="3988665" y="2874171"/>
              <a:ext cx="732023" cy="1433023"/>
            </a:xfrm>
            <a:prstGeom prst="arc">
              <a:avLst>
                <a:gd name="adj1" fmla="val 16200000"/>
                <a:gd name="adj2" fmla="val 5388382"/>
              </a:avLst>
            </a:prstGeom>
            <a:noFill/>
            <a:ln w="3810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6" name="Arc 155"/>
            <p:cNvSpPr/>
            <p:nvPr/>
          </p:nvSpPr>
          <p:spPr>
            <a:xfrm rot="10800000">
              <a:off x="1402793" y="2874170"/>
              <a:ext cx="732023" cy="1433023"/>
            </a:xfrm>
            <a:prstGeom prst="arc">
              <a:avLst>
                <a:gd name="adj1" fmla="val 16200000"/>
                <a:gd name="adj2" fmla="val 5388382"/>
              </a:avLst>
            </a:prstGeom>
            <a:noFill/>
            <a:ln w="3810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7" name="Arc 156"/>
            <p:cNvSpPr/>
            <p:nvPr/>
          </p:nvSpPr>
          <p:spPr>
            <a:xfrm rot="16200000">
              <a:off x="2698283" y="1648544"/>
              <a:ext cx="732023" cy="1433023"/>
            </a:xfrm>
            <a:prstGeom prst="arc">
              <a:avLst>
                <a:gd name="adj1" fmla="val 16200000"/>
                <a:gd name="adj2" fmla="val 5388382"/>
              </a:avLst>
            </a:prstGeom>
            <a:noFill/>
            <a:ln w="3810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8" name="Arc 157"/>
            <p:cNvSpPr/>
            <p:nvPr/>
          </p:nvSpPr>
          <p:spPr>
            <a:xfrm rot="5400000">
              <a:off x="2698283" y="4112054"/>
              <a:ext cx="732023" cy="1433023"/>
            </a:xfrm>
            <a:prstGeom prst="arc">
              <a:avLst>
                <a:gd name="adj1" fmla="val 16200000"/>
                <a:gd name="adj2" fmla="val 5388382"/>
              </a:avLst>
            </a:prstGeom>
            <a:noFill/>
            <a:ln w="38100">
              <a:solidFill>
                <a:schemeClr val="tx2"/>
              </a:solidFill>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8" name="Picture 27"/>
            <p:cNvPicPr>
              <a:picLocks noChangeAspect="1"/>
            </p:cNvPicPr>
            <p:nvPr>
              <p:custDataLst>
                <p:tags r:id="rId2"/>
              </p:custDataLst>
            </p:nvPr>
          </p:nvPicPr>
          <p:blipFill>
            <a:blip r:embed="rId11">
              <a:extLst>
                <a:ext uri="{28A0092B-C50C-407E-A947-70E740481C1C}">
                  <a14:useLocalDpi xmlns:a14="http://schemas.microsoft.com/office/drawing/2010/main" val="0"/>
                </a:ext>
              </a:extLst>
            </a:blip>
            <a:stretch>
              <a:fillRect/>
            </a:stretch>
          </p:blipFill>
          <p:spPr>
            <a:xfrm>
              <a:off x="2915017" y="1521023"/>
              <a:ext cx="505889" cy="391656"/>
            </a:xfrm>
            <a:prstGeom prst="rect">
              <a:avLst/>
            </a:prstGeom>
          </p:spPr>
        </p:pic>
        <p:pic>
          <p:nvPicPr>
            <p:cNvPr id="31" name="Picture 30"/>
            <p:cNvPicPr>
              <a:picLocks noChangeAspect="1"/>
            </p:cNvPicPr>
            <p:nvPr>
              <p:custDataLst>
                <p:tags r:id="rId3"/>
              </p:custDataLst>
            </p:nvPr>
          </p:nvPicPr>
          <p:blipFill>
            <a:blip r:embed="rId12">
              <a:extLst>
                <a:ext uri="{28A0092B-C50C-407E-A947-70E740481C1C}">
                  <a14:useLocalDpi xmlns:a14="http://schemas.microsoft.com/office/drawing/2010/main" val="0"/>
                </a:ext>
              </a:extLst>
            </a:blip>
            <a:stretch>
              <a:fillRect/>
            </a:stretch>
          </p:blipFill>
          <p:spPr>
            <a:xfrm>
              <a:off x="836384" y="3347214"/>
              <a:ext cx="524928" cy="391656"/>
            </a:xfrm>
            <a:prstGeom prst="rect">
              <a:avLst/>
            </a:prstGeom>
          </p:spPr>
        </p:pic>
        <p:pic>
          <p:nvPicPr>
            <p:cNvPr id="30" name="Picture 29"/>
            <p:cNvPicPr>
              <a:picLocks noChangeAspect="1"/>
            </p:cNvPicPr>
            <p:nvPr>
              <p:custDataLst>
                <p:tags r:id="rId4"/>
              </p:custDataLst>
            </p:nvPr>
          </p:nvPicPr>
          <p:blipFill>
            <a:blip r:embed="rId13">
              <a:extLst>
                <a:ext uri="{28A0092B-C50C-407E-A947-70E740481C1C}">
                  <a14:useLocalDpi xmlns:a14="http://schemas.microsoft.com/office/drawing/2010/main" val="0"/>
                </a:ext>
              </a:extLst>
            </a:blip>
            <a:stretch>
              <a:fillRect/>
            </a:stretch>
          </p:blipFill>
          <p:spPr>
            <a:xfrm>
              <a:off x="2915017" y="5286303"/>
              <a:ext cx="519488" cy="397096"/>
            </a:xfrm>
            <a:prstGeom prst="rect">
              <a:avLst/>
            </a:prstGeom>
          </p:spPr>
        </p:pic>
        <p:pic>
          <p:nvPicPr>
            <p:cNvPr id="29" name="Picture 28"/>
            <p:cNvPicPr>
              <a:picLocks noChangeAspect="1"/>
            </p:cNvPicPr>
            <p:nvPr>
              <p:custDataLst>
                <p:tags r:id="rId5"/>
              </p:custDataLst>
            </p:nvPr>
          </p:nvPicPr>
          <p:blipFill>
            <a:blip r:embed="rId14">
              <a:extLst>
                <a:ext uri="{28A0092B-C50C-407E-A947-70E740481C1C}">
                  <a14:useLocalDpi xmlns:a14="http://schemas.microsoft.com/office/drawing/2010/main" val="0"/>
                </a:ext>
              </a:extLst>
            </a:blip>
            <a:stretch>
              <a:fillRect/>
            </a:stretch>
          </p:blipFill>
          <p:spPr>
            <a:xfrm>
              <a:off x="4841054" y="3347555"/>
              <a:ext cx="516768" cy="391656"/>
            </a:xfrm>
            <a:prstGeom prst="rect">
              <a:avLst/>
            </a:prstGeom>
          </p:spPr>
        </p:pic>
      </p:grpSp>
      <p:sp>
        <p:nvSpPr>
          <p:cNvPr id="33" name="Right Arrow 3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4" name="Rectangle 3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35" name="Rectangle 3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36" name="Rectangle 35"/>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37" name="Rectangle 3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8" name="Right Arrow 3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9" name="Right Arrow 3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919924" y="54065"/>
            <a:ext cx="630015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7494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224"/>
                                        </p:tgtEl>
                                        <p:attrNameLst>
                                          <p:attrName>style.visibility</p:attrName>
                                        </p:attrNameLst>
                                      </p:cBhvr>
                                      <p:to>
                                        <p:strVal val="visible"/>
                                      </p:to>
                                    </p:set>
                                    <p:animEffect transition="in" filter="fade">
                                      <p:cBhvr>
                                        <p:cTn id="10" dur="500"/>
                                        <p:tgtEl>
                                          <p:spTgt spid="2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22"/>
                                        </p:tgtEl>
                                        <p:attrNameLst>
                                          <p:attrName>style.visibility</p:attrName>
                                        </p:attrNameLst>
                                      </p:cBhvr>
                                      <p:to>
                                        <p:strVal val="visible"/>
                                      </p:to>
                                    </p:set>
                                    <p:animEffect transition="in" filter="fade">
                                      <p:cBhvr>
                                        <p:cTn id="15" dur="500"/>
                                        <p:tgtEl>
                                          <p:spTgt spid="222"/>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2" name="TextBox 31"/>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8" cy="2446255"/>
          </a:xfrm>
          <a:prstGeom prst="rect">
            <a:avLst/>
          </a:prstGeom>
          <a:noFill/>
          <a:effectLst>
            <a:glow rad="101600">
              <a:srgbClr val="92D050">
                <a:alpha val="60000"/>
              </a:srgbClr>
            </a:glow>
          </a:effectLst>
        </p:spPr>
      </p:pic>
      <p:pic>
        <p:nvPicPr>
          <p:cNvPr id="38" name="Picture 3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5"/>
          </a:xfrm>
          <a:prstGeom prst="rect">
            <a:avLst/>
          </a:prstGeom>
          <a:noFill/>
          <a:effectLst>
            <a:glow rad="101600">
              <a:srgbClr val="92D050">
                <a:alpha val="60000"/>
              </a:srgbClr>
            </a:glow>
          </a:effectLst>
        </p:spPr>
      </p:pic>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45784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6" y="1324990"/>
            <a:ext cx="5979268" cy="3888157"/>
          </a:xfrm>
          <a:prstGeom prst="rect">
            <a:avLst/>
          </a:prstGeom>
          <a:noFill/>
          <a:effectLst>
            <a:glow rad="101600">
              <a:srgbClr val="92D050">
                <a:alpha val="60000"/>
              </a:srgbClr>
            </a:glow>
          </a:effectLst>
        </p:spPr>
      </p:pic>
      <p:sp>
        <p:nvSpPr>
          <p:cNvPr id="13" name="TextBox 12"/>
          <p:cNvSpPr txBox="1"/>
          <p:nvPr/>
        </p:nvSpPr>
        <p:spPr>
          <a:xfrm>
            <a:off x="3349087" y="5604718"/>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268844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7" y="1324990"/>
            <a:ext cx="5979266" cy="3888157"/>
          </a:xfrm>
          <a:prstGeom prst="rect">
            <a:avLst/>
          </a:prstGeom>
          <a:noFill/>
          <a:effectLst>
            <a:glow rad="101600">
              <a:srgbClr val="92D050">
                <a:alpha val="60000"/>
              </a:srgbClr>
            </a:glow>
          </a:effectLst>
        </p:spPr>
      </p:pic>
      <p:sp>
        <p:nvSpPr>
          <p:cNvPr id="13" name="TextBox 12"/>
          <p:cNvSpPr txBox="1"/>
          <p:nvPr/>
        </p:nvSpPr>
        <p:spPr>
          <a:xfrm>
            <a:off x="3349087" y="5604718"/>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97026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7" y="1324989"/>
            <a:ext cx="5979266" cy="3888156"/>
          </a:xfrm>
          <a:prstGeom prst="rect">
            <a:avLst/>
          </a:prstGeom>
          <a:noFill/>
          <a:effectLst>
            <a:glow rad="101600">
              <a:srgbClr val="92D050">
                <a:alpha val="60000"/>
              </a:srgbClr>
            </a:glow>
          </a:effectLst>
        </p:spPr>
      </p:pic>
      <p:sp>
        <p:nvSpPr>
          <p:cNvPr id="13" name="TextBox 12"/>
          <p:cNvSpPr txBox="1"/>
          <p:nvPr/>
        </p:nvSpPr>
        <p:spPr>
          <a:xfrm>
            <a:off x="3349087" y="5604718"/>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453260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8" y="1324989"/>
            <a:ext cx="5979265" cy="3888156"/>
          </a:xfrm>
          <a:prstGeom prst="rect">
            <a:avLst/>
          </a:prstGeom>
          <a:noFill/>
          <a:effectLst>
            <a:glow rad="101600">
              <a:srgbClr val="92D050">
                <a:alpha val="60000"/>
              </a:srgbClr>
            </a:glow>
          </a:effectLst>
        </p:spPr>
      </p:pic>
      <p:sp>
        <p:nvSpPr>
          <p:cNvPr id="13" name="TextBox 12"/>
          <p:cNvSpPr txBox="1"/>
          <p:nvPr/>
        </p:nvSpPr>
        <p:spPr>
          <a:xfrm>
            <a:off x="3349087" y="5604718"/>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16033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8" y="1324989"/>
            <a:ext cx="5979265" cy="3888156"/>
          </a:xfrm>
          <a:prstGeom prst="rect">
            <a:avLst/>
          </a:prstGeom>
          <a:noFill/>
          <a:effectLst>
            <a:glow rad="101600">
              <a:srgbClr val="92D050">
                <a:alpha val="60000"/>
              </a:srgbClr>
            </a:glow>
          </a:effectLst>
        </p:spPr>
      </p:pic>
      <p:sp>
        <p:nvSpPr>
          <p:cNvPr id="13" name="TextBox 12"/>
          <p:cNvSpPr txBox="1"/>
          <p:nvPr/>
        </p:nvSpPr>
        <p:spPr>
          <a:xfrm>
            <a:off x="3349087" y="5604718"/>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023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ogallo\Desktop\aHdr.jpg"/>
          <p:cNvPicPr>
            <a:picLocks noChangeAspect="1" noChangeArrowheads="1"/>
          </p:cNvPicPr>
          <p:nvPr/>
        </p:nvPicPr>
        <p:blipFill rotWithShape="1">
          <a:blip r:embed="rId3">
            <a:extLst>
              <a:ext uri="{28A0092B-C50C-407E-A947-70E740481C1C}">
                <a14:useLocalDpi xmlns:a14="http://schemas.microsoft.com/office/drawing/2010/main" val="0"/>
              </a:ext>
            </a:extLst>
          </a:blip>
          <a:srcRect l="2498" r="2418"/>
          <a:stretch/>
        </p:blipFill>
        <p:spPr bwMode="auto">
          <a:xfrm>
            <a:off x="681055" y="690846"/>
            <a:ext cx="6867490" cy="4790511"/>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6" name="Rectangle 5"/>
          <p:cNvSpPr/>
          <p:nvPr/>
        </p:nvSpPr>
        <p:spPr>
          <a:xfrm rot="16200000">
            <a:off x="5342569" y="2709591"/>
            <a:ext cx="4836203" cy="323165"/>
          </a:xfrm>
          <a:prstGeom prst="rect">
            <a:avLst/>
          </a:prstGeom>
        </p:spPr>
        <p:txBody>
          <a:bodyPr wrap="square">
            <a:normAutofit fontScale="85000" lnSpcReduction="10000"/>
          </a:bodyPr>
          <a:lstStyle/>
          <a:p>
            <a:r>
              <a:rPr lang="en-US" i="1" dirty="0"/>
              <a:t>http://www.flickr.com/photos/lprowler/5704117093/</a:t>
            </a:r>
          </a:p>
        </p:txBody>
      </p:sp>
      <p:sp>
        <p:nvSpPr>
          <p:cNvPr id="11" name="TextBox 10"/>
          <p:cNvSpPr txBox="1"/>
          <p:nvPr/>
        </p:nvSpPr>
        <p:spPr>
          <a:xfrm>
            <a:off x="71318" y="5590626"/>
            <a:ext cx="2560317" cy="535531"/>
          </a:xfrm>
          <a:prstGeom prst="rect">
            <a:avLst/>
          </a:prstGeom>
          <a:noFill/>
        </p:spPr>
        <p:txBody>
          <a:bodyPr wrap="none" rtlCol="0" anchor="ctr">
            <a:spAutoFit/>
          </a:bodyPr>
          <a:lstStyle/>
          <a:p>
            <a:pPr algn="ctr">
              <a:lnSpc>
                <a:spcPct val="90000"/>
              </a:lnSpc>
            </a:pPr>
            <a:r>
              <a:rPr lang="en-US" sz="3200" i="1" kern="0" dirty="0">
                <a:solidFill>
                  <a:schemeClr val="tx2"/>
                </a:solidFill>
                <a:latin typeface="Trebuchet MS" pitchFamily="34" charset="0"/>
                <a:ea typeface="+mj-ea"/>
                <a:cs typeface="+mj-cs"/>
              </a:rPr>
              <a:t>what is HDR?</a:t>
            </a:r>
          </a:p>
        </p:txBody>
      </p:sp>
    </p:spTree>
    <p:extLst>
      <p:ext uri="{BB962C8B-B14F-4D97-AF65-F5344CB8AC3E}">
        <p14:creationId xmlns:p14="http://schemas.microsoft.com/office/powerpoint/2010/main" val="37534424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168" y="1324990"/>
            <a:ext cx="5979265" cy="3888155"/>
          </a:xfrm>
          <a:prstGeom prst="rect">
            <a:avLst/>
          </a:prstGeom>
          <a:noFill/>
          <a:effectLst>
            <a:glow rad="101600">
              <a:srgbClr val="92D050">
                <a:alpha val="60000"/>
              </a:srgbClr>
            </a:glow>
          </a:effectLst>
        </p:spPr>
      </p:pic>
      <p:sp>
        <p:nvSpPr>
          <p:cNvPr id="13" name="TextBox 12"/>
          <p:cNvSpPr txBox="1"/>
          <p:nvPr/>
        </p:nvSpPr>
        <p:spPr>
          <a:xfrm>
            <a:off x="3349087" y="5604718"/>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4" name="Rectangle 23"/>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5" name="Rectangle 24"/>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39026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226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5"/>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632343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5"/>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0038243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5"/>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506911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5"/>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896198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373042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3730428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2913543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5"/>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7"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4088987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566684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0328" y="279288"/>
            <a:ext cx="6808947" cy="5102868"/>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1318" y="5590626"/>
            <a:ext cx="2560317" cy="535531"/>
          </a:xfrm>
          <a:prstGeom prst="rect">
            <a:avLst/>
          </a:prstGeom>
          <a:noFill/>
        </p:spPr>
        <p:txBody>
          <a:bodyPr wrap="none" rtlCol="0" anchor="ctr">
            <a:spAutoFit/>
          </a:bodyPr>
          <a:lstStyle/>
          <a:p>
            <a:pPr algn="ctr">
              <a:lnSpc>
                <a:spcPct val="90000"/>
              </a:lnSpc>
            </a:pPr>
            <a:r>
              <a:rPr lang="en-US" sz="3200" i="1" kern="0" dirty="0">
                <a:solidFill>
                  <a:schemeClr val="tx2"/>
                </a:solidFill>
                <a:latin typeface="Trebuchet MS" pitchFamily="34" charset="0"/>
                <a:ea typeface="+mj-ea"/>
                <a:cs typeface="+mj-cs"/>
              </a:rPr>
              <a:t>what is HDR?</a:t>
            </a:r>
          </a:p>
        </p:txBody>
      </p:sp>
    </p:spTree>
    <p:extLst>
      <p:ext uri="{BB962C8B-B14F-4D97-AF65-F5344CB8AC3E}">
        <p14:creationId xmlns:p14="http://schemas.microsoft.com/office/powerpoint/2010/main" val="3571461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5666840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27101543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ight Arrow 2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5" name="Rectangle 2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7" name="Rectangle 26"/>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8" name="Rectangle 27"/>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9" name="Rectangle 28"/>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0" name="Right Arrow 29"/>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ight Arrow 30"/>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4035349" y="54065"/>
            <a:ext cx="417520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37070" y="77943"/>
            <a:ext cx="208732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1454827"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36" name="TextBox 35"/>
          <p:cNvSpPr txBox="1"/>
          <p:nvPr/>
        </p:nvSpPr>
        <p:spPr>
          <a:xfrm>
            <a:off x="5669985"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pic>
        <p:nvPicPr>
          <p:cNvPr id="37" name="Picture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656" y="1838325"/>
            <a:ext cx="3761887" cy="2446254"/>
          </a:xfrm>
          <a:prstGeom prst="rect">
            <a:avLst/>
          </a:prstGeom>
          <a:noFill/>
          <a:effectLst>
            <a:glow rad="101600">
              <a:srgbClr val="92D050">
                <a:alpha val="60000"/>
              </a:srgbClr>
            </a:glow>
          </a:effectLst>
        </p:spPr>
      </p:pic>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6058" y="1838324"/>
            <a:ext cx="3761886" cy="2446254"/>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4991411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4" name="Rectangle 1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15" name="Rectangle 1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3" name="Rectangle 22"/>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4" name="Rectangle 2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5" name="Right Arrow 2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7" name="Right Arrow 2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p:cNvGrpSpPr/>
          <p:nvPr/>
        </p:nvGrpSpPr>
        <p:grpSpPr>
          <a:xfrm>
            <a:off x="533133" y="1878576"/>
            <a:ext cx="3263185" cy="3030532"/>
            <a:chOff x="710845" y="1476068"/>
            <a:chExt cx="4350913" cy="4040709"/>
          </a:xfrm>
        </p:grpSpPr>
        <p:sp>
          <p:nvSpPr>
            <p:cNvPr id="31" name="Rectangle 30"/>
            <p:cNvSpPr>
              <a:spLocks noChangeAspect="1"/>
            </p:cNvSpPr>
            <p:nvPr/>
          </p:nvSpPr>
          <p:spPr>
            <a:xfrm>
              <a:off x="710845" y="1476068"/>
              <a:ext cx="4350913" cy="4040709"/>
            </a:xfrm>
            <a:prstGeom prst="rect">
              <a:avLst/>
            </a:prstGeom>
            <a:solidFill>
              <a:schemeClr val="bg1">
                <a:lumMod val="65000"/>
                <a:lumOff val="3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a:grpSpLocks noChangeAspect="1"/>
            </p:cNvGrpSpPr>
            <p:nvPr/>
          </p:nvGrpSpPr>
          <p:grpSpPr>
            <a:xfrm>
              <a:off x="710845" y="1882600"/>
              <a:ext cx="3249966" cy="3355796"/>
              <a:chOff x="5210502" y="2089150"/>
              <a:chExt cx="2105984" cy="2151651"/>
            </a:xfrm>
            <a:solidFill>
              <a:srgbClr val="92D050"/>
            </a:solidFill>
          </p:grpSpPr>
          <p:sp>
            <p:nvSpPr>
              <p:cNvPr id="33" name="Freeform 32"/>
              <p:cNvSpPr/>
              <p:nvPr/>
            </p:nvSpPr>
            <p:spPr>
              <a:xfrm>
                <a:off x="5210502" y="2089150"/>
                <a:ext cx="2105984" cy="2151651"/>
              </a:xfrm>
              <a:custGeom>
                <a:avLst/>
                <a:gdLst>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52552 w 2105984"/>
                  <a:gd name="connsiteY6" fmla="*/ 2066353 h 2151651"/>
                  <a:gd name="connsiteX0" fmla="*/ 12340 w 2118324"/>
                  <a:gd name="connsiteY0" fmla="*/ 657967 h 2151651"/>
                  <a:gd name="connsiteX1" fmla="*/ 611430 w 2118324"/>
                  <a:gd name="connsiteY1" fmla="*/ 174491 h 2151651"/>
                  <a:gd name="connsiteX2" fmla="*/ 1221030 w 2118324"/>
                  <a:gd name="connsiteY2" fmla="*/ 6325 h 2151651"/>
                  <a:gd name="connsiteX3" fmla="*/ 1925223 w 2118324"/>
                  <a:gd name="connsiteY3" fmla="*/ 363677 h 2151651"/>
                  <a:gd name="connsiteX4" fmla="*/ 2061857 w 2118324"/>
                  <a:gd name="connsiteY4" fmla="*/ 1603898 h 2151651"/>
                  <a:gd name="connsiteX5" fmla="*/ 1115926 w 2118324"/>
                  <a:gd name="connsiteY5" fmla="*/ 2045332 h 2151651"/>
                  <a:gd name="connsiteX6" fmla="*/ 1830 w 2118324"/>
                  <a:gd name="connsiteY6" fmla="*/ 2066353 h 2151651"/>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22828 w 2105984"/>
                  <a:gd name="connsiteY6" fmla="*/ 2066353 h 2151651"/>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8540 w 2105984"/>
                  <a:gd name="connsiteY6" fmla="*/ 2066353 h 21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5984" h="2151651">
                    <a:moveTo>
                      <a:pt x="0" y="657967"/>
                    </a:moveTo>
                    <a:cubicBezTo>
                      <a:pt x="198821" y="470532"/>
                      <a:pt x="397642" y="283098"/>
                      <a:pt x="599090" y="174491"/>
                    </a:cubicBezTo>
                    <a:cubicBezTo>
                      <a:pt x="800538" y="65884"/>
                      <a:pt x="989725" y="-25206"/>
                      <a:pt x="1208690" y="6325"/>
                    </a:cubicBezTo>
                    <a:cubicBezTo>
                      <a:pt x="1427655" y="37856"/>
                      <a:pt x="1772745" y="97415"/>
                      <a:pt x="1912883" y="363677"/>
                    </a:cubicBezTo>
                    <a:cubicBezTo>
                      <a:pt x="2053021" y="629939"/>
                      <a:pt x="2184400" y="1323622"/>
                      <a:pt x="2049517" y="1603898"/>
                    </a:cubicBezTo>
                    <a:cubicBezTo>
                      <a:pt x="1914634" y="1884174"/>
                      <a:pt x="1443749" y="1968256"/>
                      <a:pt x="1103586" y="2045332"/>
                    </a:cubicBezTo>
                    <a:cubicBezTo>
                      <a:pt x="763423" y="2122408"/>
                      <a:pt x="-37005" y="2229263"/>
                      <a:pt x="8540" y="2066353"/>
                    </a:cubicBezTo>
                  </a:path>
                </a:pathLst>
              </a:custGeom>
              <a:solidFill>
                <a:schemeClr val="tx1">
                  <a:lumMod val="75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p:cNvCxnSpPr>
                <a:stCxn id="33" idx="0"/>
                <a:endCxn id="33" idx="6"/>
              </p:cNvCxnSpPr>
              <p:nvPr/>
            </p:nvCxnSpPr>
            <p:spPr>
              <a:xfrm>
                <a:off x="5210502" y="2747117"/>
                <a:ext cx="8540" cy="1408386"/>
              </a:xfrm>
              <a:prstGeom prst="line">
                <a:avLst/>
              </a:prstGeom>
              <a:grpFill/>
              <a:ln w="28575">
                <a:solidFill>
                  <a:srgbClr val="FFFFFF"/>
                </a:solidFill>
              </a:ln>
            </p:spPr>
            <p:style>
              <a:lnRef idx="1">
                <a:schemeClr val="accent1"/>
              </a:lnRef>
              <a:fillRef idx="0">
                <a:schemeClr val="accent1"/>
              </a:fillRef>
              <a:effectRef idx="0">
                <a:schemeClr val="accent1"/>
              </a:effectRef>
              <a:fontRef idx="minor">
                <a:schemeClr val="tx1"/>
              </a:fontRef>
            </p:style>
          </p:cxnSp>
        </p:grpSp>
      </p:grpSp>
      <p:grpSp>
        <p:nvGrpSpPr>
          <p:cNvPr id="35" name="Group 34"/>
          <p:cNvGrpSpPr/>
          <p:nvPr/>
        </p:nvGrpSpPr>
        <p:grpSpPr>
          <a:xfrm>
            <a:off x="4434036" y="1878576"/>
            <a:ext cx="3263185" cy="3030532"/>
            <a:chOff x="5912047" y="1476068"/>
            <a:chExt cx="4350913" cy="4040709"/>
          </a:xfrm>
        </p:grpSpPr>
        <p:sp>
          <p:nvSpPr>
            <p:cNvPr id="36" name="Rectangle 35"/>
            <p:cNvSpPr>
              <a:spLocks noChangeAspect="1"/>
            </p:cNvSpPr>
            <p:nvPr/>
          </p:nvSpPr>
          <p:spPr>
            <a:xfrm>
              <a:off x="5912047" y="1476068"/>
              <a:ext cx="4350913" cy="4040709"/>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a:spLocks noChangeAspect="1"/>
            </p:cNvSpPr>
            <p:nvPr/>
          </p:nvSpPr>
          <p:spPr>
            <a:xfrm>
              <a:off x="8087503" y="2308459"/>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a:spLocks noChangeAspect="1"/>
            </p:cNvSpPr>
            <p:nvPr/>
          </p:nvSpPr>
          <p:spPr>
            <a:xfrm>
              <a:off x="7441485" y="4685347"/>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a:spLocks noChangeAspect="1"/>
            </p:cNvSpPr>
            <p:nvPr/>
          </p:nvSpPr>
          <p:spPr>
            <a:xfrm>
              <a:off x="6550441" y="3021525"/>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a:spLocks noChangeAspect="1"/>
            </p:cNvSpPr>
            <p:nvPr/>
          </p:nvSpPr>
          <p:spPr>
            <a:xfrm>
              <a:off x="9661039" y="2197043"/>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a:spLocks noChangeAspect="1"/>
            </p:cNvSpPr>
            <p:nvPr/>
          </p:nvSpPr>
          <p:spPr>
            <a:xfrm>
              <a:off x="9467271" y="4900881"/>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a:spLocks noChangeAspect="1"/>
            </p:cNvSpPr>
            <p:nvPr/>
          </p:nvSpPr>
          <p:spPr>
            <a:xfrm>
              <a:off x="6337812" y="2016300"/>
              <a:ext cx="117592" cy="118844"/>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3" name="TextBox 42"/>
          <p:cNvSpPr txBox="1"/>
          <p:nvPr/>
        </p:nvSpPr>
        <p:spPr>
          <a:xfrm>
            <a:off x="1339019" y="4982993"/>
            <a:ext cx="1651414" cy="311624"/>
          </a:xfrm>
          <a:prstGeom prst="rect">
            <a:avLst/>
          </a:prstGeom>
          <a:noFill/>
        </p:spPr>
        <p:txBody>
          <a:bodyPr wrap="none" rtlCol="0">
            <a:spAutoFit/>
          </a:bodyPr>
          <a:lstStyle/>
          <a:p>
            <a:r>
              <a:rPr lang="en-US" sz="1425" i="1" kern="0" dirty="0" smtClean="0">
                <a:solidFill>
                  <a:schemeClr val="tx2"/>
                </a:solidFill>
                <a:latin typeface="Trebuchet MS" pitchFamily="34" charset="0"/>
                <a:ea typeface="+mj-ea"/>
                <a:cs typeface="+mj-cs"/>
              </a:rPr>
              <a:t>Reference’s </a:t>
            </a:r>
            <a:r>
              <a:rPr lang="en-US" sz="1425" i="1" kern="0" dirty="0" err="1" smtClean="0">
                <a:solidFill>
                  <a:schemeClr val="tx2"/>
                </a:solidFill>
                <a:latin typeface="Trebuchet MS" pitchFamily="34" charset="0"/>
                <a:ea typeface="+mj-ea"/>
                <a:cs typeface="+mj-cs"/>
              </a:rPr>
              <a:t>Luma</a:t>
            </a:r>
            <a:endParaRPr lang="en-US" sz="1425" i="1" kern="0" dirty="0">
              <a:solidFill>
                <a:schemeClr val="tx2"/>
              </a:solidFill>
              <a:latin typeface="Trebuchet MS" pitchFamily="34" charset="0"/>
              <a:ea typeface="+mj-ea"/>
              <a:cs typeface="+mj-cs"/>
            </a:endParaRPr>
          </a:p>
        </p:txBody>
      </p:sp>
      <p:sp>
        <p:nvSpPr>
          <p:cNvPr id="44" name="TextBox 43"/>
          <p:cNvSpPr txBox="1"/>
          <p:nvPr/>
        </p:nvSpPr>
        <p:spPr>
          <a:xfrm>
            <a:off x="5613871" y="4982993"/>
            <a:ext cx="1140056" cy="311624"/>
          </a:xfrm>
          <a:prstGeom prst="rect">
            <a:avLst/>
          </a:prstGeom>
          <a:noFill/>
        </p:spPr>
        <p:txBody>
          <a:bodyPr wrap="none" rtlCol="0">
            <a:spAutoFit/>
          </a:bodyPr>
          <a:lstStyle/>
          <a:p>
            <a:r>
              <a:rPr lang="en-US" sz="1425" i="1" kern="0" dirty="0">
                <a:solidFill>
                  <a:schemeClr val="tx2"/>
                </a:solidFill>
                <a:latin typeface="Trebuchet MS" pitchFamily="34" charset="0"/>
                <a:ea typeface="+mj-ea"/>
                <a:cs typeface="+mj-cs"/>
              </a:rPr>
              <a:t>Sparse flow</a:t>
            </a:r>
          </a:p>
        </p:txBody>
      </p:sp>
    </p:spTree>
    <p:extLst>
      <p:ext uri="{BB962C8B-B14F-4D97-AF65-F5344CB8AC3E}">
        <p14:creationId xmlns:p14="http://schemas.microsoft.com/office/powerpoint/2010/main" val="29995156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8.33333E-7 1.97531E-6 L -0.24653 1.97531E-6 " pathEditMode="relative" rAng="0" ptsTypes="AA">
                                      <p:cBhvr>
                                        <p:cTn id="6" dur="2000" fill="hold"/>
                                        <p:tgtEl>
                                          <p:spTgt spid="35"/>
                                        </p:tgtEl>
                                        <p:attrNameLst>
                                          <p:attrName>ppt_x</p:attrName>
                                          <p:attrName>ppt_y</p:attrName>
                                        </p:attrNameLst>
                                      </p:cBhvr>
                                      <p:rCtr x="-12326" y="0"/>
                                    </p:animMotion>
                                  </p:childTnLst>
                                </p:cTn>
                              </p:par>
                              <p:par>
                                <p:cTn id="7" presetID="63" presetClass="path" presetSubtype="0" accel="50000" decel="50000" fill="hold" nodeType="withEffect">
                                  <p:stCondLst>
                                    <p:cond delay="0"/>
                                  </p:stCondLst>
                                  <p:childTnLst>
                                    <p:animMotion origin="layout" path="M -4.38272E-6 8.23045E-8 L 0.22763 8.23045E-8 " pathEditMode="relative" rAng="0" ptsTypes="AA">
                                      <p:cBhvr>
                                        <p:cTn id="8" dur="2000" fill="hold"/>
                                        <p:tgtEl>
                                          <p:spTgt spid="30"/>
                                        </p:tgtEl>
                                        <p:attrNameLst>
                                          <p:attrName>ppt_x</p:attrName>
                                          <p:attrName>ppt_y</p:attrName>
                                        </p:attrNameLst>
                                      </p:cBhvr>
                                      <p:rCtr x="11381" y="0"/>
                                    </p:animMotion>
                                  </p:childTnLst>
                                </p:cTn>
                              </p:par>
                              <p:par>
                                <p:cTn id="9" presetID="10" presetClass="exit" presetSubtype="0" fill="hold" grpId="0" nodeType="withEffect">
                                  <p:stCondLst>
                                    <p:cond delay="0"/>
                                  </p:stCondLst>
                                  <p:childTnLst>
                                    <p:animEffect transition="out" filter="fade">
                                      <p:cBhvr>
                                        <p:cTn id="10" dur="500"/>
                                        <p:tgtEl>
                                          <p:spTgt spid="43"/>
                                        </p:tgtEl>
                                      </p:cBhvr>
                                    </p:animEffect>
                                    <p:set>
                                      <p:cBhvr>
                                        <p:cTn id="11" dur="1" fill="hold">
                                          <p:stCondLst>
                                            <p:cond delay="499"/>
                                          </p:stCondLst>
                                        </p:cTn>
                                        <p:tgtEl>
                                          <p:spTgt spid="43"/>
                                        </p:tgtEl>
                                        <p:attrNameLst>
                                          <p:attrName>style.visibility</p:attrName>
                                        </p:attrNameLst>
                                      </p:cBhvr>
                                      <p:to>
                                        <p:strVal val="hidden"/>
                                      </p:to>
                                    </p:set>
                                  </p:childTnLst>
                                </p:cTn>
                              </p:par>
                              <p:par>
                                <p:cTn id="12" presetID="10" presetClass="exit" presetSubtype="0" fill="hold" grpId="0" nodeType="withEffect">
                                  <p:stCondLst>
                                    <p:cond delay="0"/>
                                  </p:stCondLst>
                                  <p:childTnLst>
                                    <p:animEffect transition="out" filter="fade">
                                      <p:cBhvr>
                                        <p:cTn id="13" dur="500"/>
                                        <p:tgtEl>
                                          <p:spTgt spid="44"/>
                                        </p:tgtEl>
                                      </p:cBhvr>
                                    </p:animEffect>
                                    <p:set>
                                      <p:cBhvr>
                                        <p:cTn id="14"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ight Arrow 1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4" name="Rectangle 1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15" name="Rectangle 1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3" name="Rectangle 22"/>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4" name="Rectangle 2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5" name="Right Arrow 2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7" name="Right Arrow 2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a:spLocks noChangeAspect="1"/>
          </p:cNvSpPr>
          <p:nvPr/>
        </p:nvSpPr>
        <p:spPr>
          <a:xfrm>
            <a:off x="2404119" y="1880184"/>
            <a:ext cx="3263185" cy="3030532"/>
          </a:xfrm>
          <a:prstGeom prst="rect">
            <a:avLst/>
          </a:prstGeom>
          <a:solidFill>
            <a:schemeClr val="bg1">
              <a:lumMod val="65000"/>
              <a:lumOff val="35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p:cNvGrpSpPr>
            <a:grpSpLocks noChangeAspect="1"/>
          </p:cNvGrpSpPr>
          <p:nvPr/>
        </p:nvGrpSpPr>
        <p:grpSpPr>
          <a:xfrm>
            <a:off x="2408606" y="2180854"/>
            <a:ext cx="2437475" cy="2516847"/>
            <a:chOff x="5220028" y="2089150"/>
            <a:chExt cx="2105984" cy="2151651"/>
          </a:xfrm>
          <a:solidFill>
            <a:srgbClr val="92D050"/>
          </a:solidFill>
        </p:grpSpPr>
        <p:sp>
          <p:nvSpPr>
            <p:cNvPr id="18" name="Freeform 17"/>
            <p:cNvSpPr/>
            <p:nvPr/>
          </p:nvSpPr>
          <p:spPr>
            <a:xfrm>
              <a:off x="5220028" y="2089150"/>
              <a:ext cx="2105984" cy="2151651"/>
            </a:xfrm>
            <a:custGeom>
              <a:avLst/>
              <a:gdLst>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52552 w 2105984"/>
                <a:gd name="connsiteY6" fmla="*/ 2066353 h 2151651"/>
                <a:gd name="connsiteX0" fmla="*/ 12340 w 2118324"/>
                <a:gd name="connsiteY0" fmla="*/ 657967 h 2151651"/>
                <a:gd name="connsiteX1" fmla="*/ 611430 w 2118324"/>
                <a:gd name="connsiteY1" fmla="*/ 174491 h 2151651"/>
                <a:gd name="connsiteX2" fmla="*/ 1221030 w 2118324"/>
                <a:gd name="connsiteY2" fmla="*/ 6325 h 2151651"/>
                <a:gd name="connsiteX3" fmla="*/ 1925223 w 2118324"/>
                <a:gd name="connsiteY3" fmla="*/ 363677 h 2151651"/>
                <a:gd name="connsiteX4" fmla="*/ 2061857 w 2118324"/>
                <a:gd name="connsiteY4" fmla="*/ 1603898 h 2151651"/>
                <a:gd name="connsiteX5" fmla="*/ 1115926 w 2118324"/>
                <a:gd name="connsiteY5" fmla="*/ 2045332 h 2151651"/>
                <a:gd name="connsiteX6" fmla="*/ 1830 w 2118324"/>
                <a:gd name="connsiteY6" fmla="*/ 2066353 h 2151651"/>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22828 w 2105984"/>
                <a:gd name="connsiteY6" fmla="*/ 2066353 h 2151651"/>
                <a:gd name="connsiteX0" fmla="*/ 0 w 2105984"/>
                <a:gd name="connsiteY0" fmla="*/ 657967 h 2151651"/>
                <a:gd name="connsiteX1" fmla="*/ 599090 w 2105984"/>
                <a:gd name="connsiteY1" fmla="*/ 174491 h 2151651"/>
                <a:gd name="connsiteX2" fmla="*/ 1208690 w 2105984"/>
                <a:gd name="connsiteY2" fmla="*/ 6325 h 2151651"/>
                <a:gd name="connsiteX3" fmla="*/ 1912883 w 2105984"/>
                <a:gd name="connsiteY3" fmla="*/ 363677 h 2151651"/>
                <a:gd name="connsiteX4" fmla="*/ 2049517 w 2105984"/>
                <a:gd name="connsiteY4" fmla="*/ 1603898 h 2151651"/>
                <a:gd name="connsiteX5" fmla="*/ 1103586 w 2105984"/>
                <a:gd name="connsiteY5" fmla="*/ 2045332 h 2151651"/>
                <a:gd name="connsiteX6" fmla="*/ 8540 w 2105984"/>
                <a:gd name="connsiteY6" fmla="*/ 2066353 h 21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5984" h="2151651">
                  <a:moveTo>
                    <a:pt x="0" y="657967"/>
                  </a:moveTo>
                  <a:cubicBezTo>
                    <a:pt x="198821" y="470532"/>
                    <a:pt x="397642" y="283098"/>
                    <a:pt x="599090" y="174491"/>
                  </a:cubicBezTo>
                  <a:cubicBezTo>
                    <a:pt x="800538" y="65884"/>
                    <a:pt x="989725" y="-25206"/>
                    <a:pt x="1208690" y="6325"/>
                  </a:cubicBezTo>
                  <a:cubicBezTo>
                    <a:pt x="1427655" y="37856"/>
                    <a:pt x="1772745" y="97415"/>
                    <a:pt x="1912883" y="363677"/>
                  </a:cubicBezTo>
                  <a:cubicBezTo>
                    <a:pt x="2053021" y="629939"/>
                    <a:pt x="2184400" y="1323622"/>
                    <a:pt x="2049517" y="1603898"/>
                  </a:cubicBezTo>
                  <a:cubicBezTo>
                    <a:pt x="1914634" y="1884174"/>
                    <a:pt x="1443749" y="1968256"/>
                    <a:pt x="1103586" y="2045332"/>
                  </a:cubicBezTo>
                  <a:cubicBezTo>
                    <a:pt x="763423" y="2122408"/>
                    <a:pt x="-37005" y="2229263"/>
                    <a:pt x="8540" y="2066353"/>
                  </a:cubicBezTo>
                </a:path>
              </a:pathLst>
            </a:custGeom>
            <a:solidFill>
              <a:schemeClr val="tx1">
                <a:lumMod val="75000"/>
              </a:schemeClr>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stCxn id="18" idx="0"/>
              <a:endCxn id="18" idx="6"/>
            </p:cNvCxnSpPr>
            <p:nvPr/>
          </p:nvCxnSpPr>
          <p:spPr>
            <a:xfrm>
              <a:off x="5220028" y="2747117"/>
              <a:ext cx="8540" cy="1408386"/>
            </a:xfrm>
            <a:prstGeom prst="line">
              <a:avLst/>
            </a:prstGeom>
            <a:grpFill/>
            <a:ln w="28575">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20" name="Oval 19"/>
          <p:cNvSpPr>
            <a:spLocks noChangeAspect="1"/>
          </p:cNvSpPr>
          <p:nvPr/>
        </p:nvSpPr>
        <p:spPr>
          <a:xfrm>
            <a:off x="4035711" y="2498391"/>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a:spLocks noChangeAspect="1"/>
          </p:cNvSpPr>
          <p:nvPr/>
        </p:nvSpPr>
        <p:spPr>
          <a:xfrm>
            <a:off x="3551198" y="4281057"/>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a:spLocks noChangeAspect="1"/>
          </p:cNvSpPr>
          <p:nvPr/>
        </p:nvSpPr>
        <p:spPr>
          <a:xfrm>
            <a:off x="2882915" y="3033191"/>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a:spLocks noChangeAspect="1"/>
          </p:cNvSpPr>
          <p:nvPr/>
        </p:nvSpPr>
        <p:spPr>
          <a:xfrm>
            <a:off x="5215863" y="2414829"/>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a:spLocks noChangeAspect="1"/>
          </p:cNvSpPr>
          <p:nvPr/>
        </p:nvSpPr>
        <p:spPr>
          <a:xfrm>
            <a:off x="5070537" y="4442708"/>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a:spLocks noChangeAspect="1"/>
          </p:cNvSpPr>
          <p:nvPr/>
        </p:nvSpPr>
        <p:spPr>
          <a:xfrm>
            <a:off x="2723443" y="2279272"/>
            <a:ext cx="88194" cy="89133"/>
          </a:xfrm>
          <a:prstGeom prst="ellipse">
            <a:avLst/>
          </a:prstGeom>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p:cNvGrpSpPr>
            <a:grpSpLocks noChangeAspect="1"/>
          </p:cNvGrpSpPr>
          <p:nvPr/>
        </p:nvGrpSpPr>
        <p:grpSpPr>
          <a:xfrm>
            <a:off x="4600478" y="1841910"/>
            <a:ext cx="1061531" cy="1585306"/>
            <a:chOff x="2486212" y="1789131"/>
            <a:chExt cx="917165" cy="1355277"/>
          </a:xfrm>
        </p:grpSpPr>
        <p:sp>
          <p:nvSpPr>
            <p:cNvPr id="33" name="Down Arrow 32"/>
            <p:cNvSpPr/>
            <p:nvPr/>
          </p:nvSpPr>
          <p:spPr>
            <a:xfrm>
              <a:off x="2993225" y="2426556"/>
              <a:ext cx="125562" cy="71785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Down Arrow 33"/>
            <p:cNvSpPr/>
            <p:nvPr/>
          </p:nvSpPr>
          <p:spPr>
            <a:xfrm rot="10800000">
              <a:off x="2993225" y="1810716"/>
              <a:ext cx="125562" cy="38724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Down Arrow 34"/>
            <p:cNvSpPr/>
            <p:nvPr/>
          </p:nvSpPr>
          <p:spPr>
            <a:xfrm rot="5400000">
              <a:off x="2647198" y="2093753"/>
              <a:ext cx="125562" cy="447533"/>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Down Arrow 35"/>
            <p:cNvSpPr/>
            <p:nvPr/>
          </p:nvSpPr>
          <p:spPr>
            <a:xfrm rot="16200000">
              <a:off x="3210713" y="2205135"/>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Down Arrow 36"/>
            <p:cNvSpPr/>
            <p:nvPr/>
          </p:nvSpPr>
          <p:spPr>
            <a:xfrm rot="13928364">
              <a:off x="3211931" y="1992344"/>
              <a:ext cx="125562" cy="257331"/>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own Arrow 37"/>
            <p:cNvSpPr/>
            <p:nvPr/>
          </p:nvSpPr>
          <p:spPr>
            <a:xfrm rot="3139680">
              <a:off x="2741605" y="2357516"/>
              <a:ext cx="125562" cy="36100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Down Arrow 38"/>
            <p:cNvSpPr/>
            <p:nvPr/>
          </p:nvSpPr>
          <p:spPr>
            <a:xfrm rot="8433204">
              <a:off x="2721903" y="1789131"/>
              <a:ext cx="125562" cy="47752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Down Arrow 39"/>
            <p:cNvSpPr/>
            <p:nvPr/>
          </p:nvSpPr>
          <p:spPr>
            <a:xfrm rot="19110483">
              <a:off x="3214911" y="2390549"/>
              <a:ext cx="125562" cy="314804"/>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1" name="Group 40"/>
          <p:cNvGrpSpPr>
            <a:grpSpLocks noChangeAspect="1"/>
          </p:cNvGrpSpPr>
          <p:nvPr/>
        </p:nvGrpSpPr>
        <p:grpSpPr>
          <a:xfrm>
            <a:off x="3464116" y="2189051"/>
            <a:ext cx="1073004" cy="1378940"/>
            <a:chOff x="1504392" y="2085901"/>
            <a:chExt cx="927078" cy="1178855"/>
          </a:xfrm>
        </p:grpSpPr>
        <p:sp>
          <p:nvSpPr>
            <p:cNvPr id="42" name="Down Arrow 41"/>
            <p:cNvSpPr/>
            <p:nvPr/>
          </p:nvSpPr>
          <p:spPr>
            <a:xfrm>
              <a:off x="1979467" y="2502756"/>
              <a:ext cx="125562" cy="7620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Down Arrow 42"/>
            <p:cNvSpPr/>
            <p:nvPr/>
          </p:nvSpPr>
          <p:spPr>
            <a:xfrm rot="10800000">
              <a:off x="1979467" y="2163030"/>
              <a:ext cx="125562" cy="11112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Down Arrow 43"/>
            <p:cNvSpPr/>
            <p:nvPr/>
          </p:nvSpPr>
          <p:spPr>
            <a:xfrm rot="5400000">
              <a:off x="1655040" y="2179790"/>
              <a:ext cx="125562" cy="42685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wn Arrow 44"/>
            <p:cNvSpPr/>
            <p:nvPr/>
          </p:nvSpPr>
          <p:spPr>
            <a:xfrm rot="16200000">
              <a:off x="2196955" y="2281335"/>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Down Arrow 45"/>
            <p:cNvSpPr/>
            <p:nvPr/>
          </p:nvSpPr>
          <p:spPr>
            <a:xfrm rot="13928364">
              <a:off x="2129439" y="2209034"/>
              <a:ext cx="125562" cy="83213"/>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Down Arrow 46"/>
            <p:cNvSpPr/>
            <p:nvPr/>
          </p:nvSpPr>
          <p:spPr>
            <a:xfrm rot="3139680">
              <a:off x="1727778" y="2433683"/>
              <a:ext cx="125562" cy="361179"/>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Down Arrow 47"/>
            <p:cNvSpPr/>
            <p:nvPr/>
          </p:nvSpPr>
          <p:spPr>
            <a:xfrm rot="8433204">
              <a:off x="1787222" y="2085901"/>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Down Arrow 48"/>
            <p:cNvSpPr/>
            <p:nvPr/>
          </p:nvSpPr>
          <p:spPr>
            <a:xfrm rot="19110483">
              <a:off x="2305908" y="2427069"/>
              <a:ext cx="125562" cy="63103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1" name="Group 50"/>
          <p:cNvGrpSpPr>
            <a:grpSpLocks noChangeAspect="1"/>
          </p:cNvGrpSpPr>
          <p:nvPr/>
        </p:nvGrpSpPr>
        <p:grpSpPr>
          <a:xfrm>
            <a:off x="2397282" y="1913436"/>
            <a:ext cx="900988" cy="691310"/>
            <a:chOff x="583963" y="1850278"/>
            <a:chExt cx="778456" cy="591001"/>
          </a:xfrm>
        </p:grpSpPr>
        <p:sp>
          <p:nvSpPr>
            <p:cNvPr id="52" name="Down Arrow 51"/>
            <p:cNvSpPr/>
            <p:nvPr/>
          </p:nvSpPr>
          <p:spPr>
            <a:xfrm>
              <a:off x="849241" y="2307493"/>
              <a:ext cx="125562" cy="132259"/>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Down Arrow 52"/>
            <p:cNvSpPr/>
            <p:nvPr/>
          </p:nvSpPr>
          <p:spPr>
            <a:xfrm rot="10800000">
              <a:off x="849241" y="1850293"/>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Down Arrow 53"/>
            <p:cNvSpPr/>
            <p:nvPr/>
          </p:nvSpPr>
          <p:spPr>
            <a:xfrm rot="5400000">
              <a:off x="629712" y="2089426"/>
              <a:ext cx="125562" cy="217059"/>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Down Arrow 54"/>
            <p:cNvSpPr/>
            <p:nvPr/>
          </p:nvSpPr>
          <p:spPr>
            <a:xfrm rot="16200000">
              <a:off x="1066729" y="2086072"/>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Down Arrow 55"/>
            <p:cNvSpPr/>
            <p:nvPr/>
          </p:nvSpPr>
          <p:spPr>
            <a:xfrm rot="13928364">
              <a:off x="1113401" y="1780373"/>
              <a:ext cx="125562" cy="37247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Down Arrow 56"/>
            <p:cNvSpPr/>
            <p:nvPr/>
          </p:nvSpPr>
          <p:spPr>
            <a:xfrm rot="3139680">
              <a:off x="650022" y="2264198"/>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Down Arrow 57"/>
            <p:cNvSpPr/>
            <p:nvPr/>
          </p:nvSpPr>
          <p:spPr>
            <a:xfrm rot="8433204">
              <a:off x="642527" y="1850278"/>
              <a:ext cx="125562" cy="27414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9" name="Group 58"/>
          <p:cNvGrpSpPr>
            <a:grpSpLocks noChangeAspect="1"/>
          </p:cNvGrpSpPr>
          <p:nvPr/>
        </p:nvGrpSpPr>
        <p:grpSpPr>
          <a:xfrm>
            <a:off x="2583717" y="3567990"/>
            <a:ext cx="2080692" cy="1041648"/>
            <a:chOff x="745043" y="3264756"/>
            <a:chExt cx="1797723" cy="890504"/>
          </a:xfrm>
        </p:grpSpPr>
        <p:sp>
          <p:nvSpPr>
            <p:cNvPr id="60" name="Down Arrow 59"/>
            <p:cNvSpPr/>
            <p:nvPr/>
          </p:nvSpPr>
          <p:spPr>
            <a:xfrm>
              <a:off x="1554488" y="4023998"/>
              <a:ext cx="125562" cy="112818"/>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own Arrow 60"/>
            <p:cNvSpPr/>
            <p:nvPr/>
          </p:nvSpPr>
          <p:spPr>
            <a:xfrm rot="10800000">
              <a:off x="1554488" y="3264756"/>
              <a:ext cx="125562" cy="53064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Down Arrow 61"/>
            <p:cNvSpPr/>
            <p:nvPr/>
          </p:nvSpPr>
          <p:spPr>
            <a:xfrm rot="5400000">
              <a:off x="1062876" y="3533847"/>
              <a:ext cx="125562" cy="76122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Down Arrow 62"/>
            <p:cNvSpPr/>
            <p:nvPr/>
          </p:nvSpPr>
          <p:spPr>
            <a:xfrm rot="16200000">
              <a:off x="1953572" y="3620981"/>
              <a:ext cx="125562" cy="59179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Down Arrow 63"/>
            <p:cNvSpPr/>
            <p:nvPr/>
          </p:nvSpPr>
          <p:spPr>
            <a:xfrm rot="13928364">
              <a:off x="2028255" y="3068443"/>
              <a:ext cx="125562" cy="90346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p:cNvSpPr/>
            <p:nvPr/>
          </p:nvSpPr>
          <p:spPr>
            <a:xfrm rot="3139680">
              <a:off x="1358538" y="3982309"/>
              <a:ext cx="125562" cy="220339"/>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Down Arrow 65"/>
            <p:cNvSpPr/>
            <p:nvPr/>
          </p:nvSpPr>
          <p:spPr>
            <a:xfrm rot="8433204">
              <a:off x="1286213" y="3395071"/>
              <a:ext cx="125562" cy="467929"/>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Down Arrow 66"/>
            <p:cNvSpPr/>
            <p:nvPr/>
          </p:nvSpPr>
          <p:spPr>
            <a:xfrm rot="19110483">
              <a:off x="1693128" y="4019449"/>
              <a:ext cx="125562" cy="6410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8" name="Group 67"/>
          <p:cNvGrpSpPr>
            <a:grpSpLocks noChangeAspect="1"/>
          </p:cNvGrpSpPr>
          <p:nvPr/>
        </p:nvGrpSpPr>
        <p:grpSpPr>
          <a:xfrm>
            <a:off x="2407043" y="2587524"/>
            <a:ext cx="1176911" cy="1247865"/>
            <a:chOff x="592396" y="2426556"/>
            <a:chExt cx="1016854" cy="1066799"/>
          </a:xfrm>
        </p:grpSpPr>
        <p:sp>
          <p:nvSpPr>
            <p:cNvPr id="69" name="Down Arrow 68"/>
            <p:cNvSpPr/>
            <p:nvPr/>
          </p:nvSpPr>
          <p:spPr>
            <a:xfrm>
              <a:off x="975739" y="2946288"/>
              <a:ext cx="125562" cy="54706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Down Arrow 69"/>
            <p:cNvSpPr/>
            <p:nvPr/>
          </p:nvSpPr>
          <p:spPr>
            <a:xfrm rot="10800000">
              <a:off x="975739" y="2426556"/>
              <a:ext cx="125562" cy="291133"/>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Down Arrow 70"/>
            <p:cNvSpPr/>
            <p:nvPr/>
          </p:nvSpPr>
          <p:spPr>
            <a:xfrm rot="5400000">
              <a:off x="718904" y="2690916"/>
              <a:ext cx="125562" cy="29167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Down Arrow 71"/>
            <p:cNvSpPr/>
            <p:nvPr/>
          </p:nvSpPr>
          <p:spPr>
            <a:xfrm rot="16200000">
              <a:off x="1312698" y="2605397"/>
              <a:ext cx="125562" cy="467542"/>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Down Arrow 72"/>
            <p:cNvSpPr/>
            <p:nvPr/>
          </p:nvSpPr>
          <p:spPr>
            <a:xfrm rot="13928364">
              <a:off x="1247971" y="2402670"/>
              <a:ext cx="125562" cy="39292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Down Arrow 73"/>
            <p:cNvSpPr/>
            <p:nvPr/>
          </p:nvSpPr>
          <p:spPr>
            <a:xfrm rot="3139680">
              <a:off x="717933" y="2874211"/>
              <a:ext cx="125562" cy="376636"/>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Down Arrow 74"/>
            <p:cNvSpPr/>
            <p:nvPr/>
          </p:nvSpPr>
          <p:spPr>
            <a:xfrm rot="8433204">
              <a:off x="793429" y="2557146"/>
              <a:ext cx="125562" cy="197326"/>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Down Arrow 75"/>
            <p:cNvSpPr/>
            <p:nvPr/>
          </p:nvSpPr>
          <p:spPr>
            <a:xfrm rot="19110483">
              <a:off x="1247774" y="2891211"/>
              <a:ext cx="125562" cy="46679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76"/>
          <p:cNvGrpSpPr>
            <a:grpSpLocks noChangeAspect="1"/>
          </p:cNvGrpSpPr>
          <p:nvPr/>
        </p:nvGrpSpPr>
        <p:grpSpPr>
          <a:xfrm>
            <a:off x="4342827" y="3478858"/>
            <a:ext cx="1330561" cy="1432745"/>
            <a:chOff x="2263600" y="3188556"/>
            <a:chExt cx="1149608" cy="1224853"/>
          </a:xfrm>
        </p:grpSpPr>
        <p:sp>
          <p:nvSpPr>
            <p:cNvPr id="78" name="Down Arrow 77"/>
            <p:cNvSpPr/>
            <p:nvPr/>
          </p:nvSpPr>
          <p:spPr>
            <a:xfrm>
              <a:off x="2867662" y="4247294"/>
              <a:ext cx="125563" cy="140556"/>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Down Arrow 78"/>
            <p:cNvSpPr/>
            <p:nvPr/>
          </p:nvSpPr>
          <p:spPr>
            <a:xfrm rot="10800000">
              <a:off x="2867663" y="3188556"/>
              <a:ext cx="125562" cy="746016"/>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Down Arrow 79"/>
            <p:cNvSpPr/>
            <p:nvPr/>
          </p:nvSpPr>
          <p:spPr>
            <a:xfrm rot="5400000">
              <a:off x="2478742" y="3775712"/>
              <a:ext cx="125562" cy="55584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Down Arrow 80"/>
            <p:cNvSpPr/>
            <p:nvPr/>
          </p:nvSpPr>
          <p:spPr>
            <a:xfrm rot="16200000">
              <a:off x="3085151" y="3941751"/>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Down Arrow 81"/>
            <p:cNvSpPr/>
            <p:nvPr/>
          </p:nvSpPr>
          <p:spPr>
            <a:xfrm rot="13928364">
              <a:off x="3146102" y="3606865"/>
              <a:ext cx="125562" cy="40865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Down Arrow 82"/>
            <p:cNvSpPr/>
            <p:nvPr/>
          </p:nvSpPr>
          <p:spPr>
            <a:xfrm rot="3139680">
              <a:off x="2629602" y="4100794"/>
              <a:ext cx="125562" cy="326745"/>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Down Arrow 83"/>
            <p:cNvSpPr/>
            <p:nvPr/>
          </p:nvSpPr>
          <p:spPr>
            <a:xfrm rot="8433204">
              <a:off x="2675418" y="3746317"/>
              <a:ext cx="125562" cy="228600"/>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Down Arrow 84"/>
            <p:cNvSpPr/>
            <p:nvPr/>
          </p:nvSpPr>
          <p:spPr>
            <a:xfrm rot="19110483">
              <a:off x="3078532" y="4131262"/>
              <a:ext cx="125562" cy="282147"/>
            </a:xfrm>
            <a:prstGeom prst="downArrow">
              <a:avLst/>
            </a:pr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0235879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1000" fill="hold"/>
                                        <p:tgtEl>
                                          <p:spTgt spid="51"/>
                                        </p:tgtEl>
                                        <p:attrNameLst>
                                          <p:attrName>ppt_w</p:attrName>
                                        </p:attrNameLst>
                                      </p:cBhvr>
                                      <p:tavLst>
                                        <p:tav tm="0">
                                          <p:val>
                                            <p:strVal val="#ppt_w*0.70"/>
                                          </p:val>
                                        </p:tav>
                                        <p:tav tm="100000">
                                          <p:val>
                                            <p:strVal val="#ppt_w"/>
                                          </p:val>
                                        </p:tav>
                                      </p:tavLst>
                                    </p:anim>
                                    <p:anim calcmode="lin" valueType="num">
                                      <p:cBhvr>
                                        <p:cTn id="8" dur="1000" fill="hold"/>
                                        <p:tgtEl>
                                          <p:spTgt spid="51"/>
                                        </p:tgtEl>
                                        <p:attrNameLst>
                                          <p:attrName>ppt_h</p:attrName>
                                        </p:attrNameLst>
                                      </p:cBhvr>
                                      <p:tavLst>
                                        <p:tav tm="0">
                                          <p:val>
                                            <p:strVal val="#ppt_h"/>
                                          </p:val>
                                        </p:tav>
                                        <p:tav tm="100000">
                                          <p:val>
                                            <p:strVal val="#ppt_h"/>
                                          </p:val>
                                        </p:tav>
                                      </p:tavLst>
                                    </p:anim>
                                    <p:animEffect transition="in" filter="fade">
                                      <p:cBhvr>
                                        <p:cTn id="9" dur="1000"/>
                                        <p:tgtEl>
                                          <p:spTgt spid="51"/>
                                        </p:tgtEl>
                                      </p:cBhvr>
                                    </p:animEffect>
                                  </p:childTnLst>
                                </p:cTn>
                              </p:par>
                              <p:par>
                                <p:cTn id="10" presetID="55" presetClass="entr" presetSubtype="0" fill="hold" nodeType="with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p:cTn id="12" dur="1000" fill="hold"/>
                                        <p:tgtEl>
                                          <p:spTgt spid="68"/>
                                        </p:tgtEl>
                                        <p:attrNameLst>
                                          <p:attrName>ppt_w</p:attrName>
                                        </p:attrNameLst>
                                      </p:cBhvr>
                                      <p:tavLst>
                                        <p:tav tm="0">
                                          <p:val>
                                            <p:strVal val="#ppt_w*0.70"/>
                                          </p:val>
                                        </p:tav>
                                        <p:tav tm="100000">
                                          <p:val>
                                            <p:strVal val="#ppt_w"/>
                                          </p:val>
                                        </p:tav>
                                      </p:tavLst>
                                    </p:anim>
                                    <p:anim calcmode="lin" valueType="num">
                                      <p:cBhvr>
                                        <p:cTn id="13" dur="1000" fill="hold"/>
                                        <p:tgtEl>
                                          <p:spTgt spid="68"/>
                                        </p:tgtEl>
                                        <p:attrNameLst>
                                          <p:attrName>ppt_h</p:attrName>
                                        </p:attrNameLst>
                                      </p:cBhvr>
                                      <p:tavLst>
                                        <p:tav tm="0">
                                          <p:val>
                                            <p:strVal val="#ppt_h"/>
                                          </p:val>
                                        </p:tav>
                                        <p:tav tm="100000">
                                          <p:val>
                                            <p:strVal val="#ppt_h"/>
                                          </p:val>
                                        </p:tav>
                                      </p:tavLst>
                                    </p:anim>
                                    <p:animEffect transition="in" filter="fade">
                                      <p:cBhvr>
                                        <p:cTn id="14" dur="1000"/>
                                        <p:tgtEl>
                                          <p:spTgt spid="68"/>
                                        </p:tgtEl>
                                      </p:cBhvr>
                                    </p:animEffect>
                                  </p:childTnLst>
                                </p:cTn>
                              </p:par>
                              <p:par>
                                <p:cTn id="15" presetID="55" presetClass="entr" presetSubtype="0" fill="hold" nodeType="withEffect">
                                  <p:stCondLst>
                                    <p:cond delay="0"/>
                                  </p:stCondLst>
                                  <p:childTnLst>
                                    <p:set>
                                      <p:cBhvr>
                                        <p:cTn id="16" dur="1" fill="hold">
                                          <p:stCondLst>
                                            <p:cond delay="0"/>
                                          </p:stCondLst>
                                        </p:cTn>
                                        <p:tgtEl>
                                          <p:spTgt spid="59"/>
                                        </p:tgtEl>
                                        <p:attrNameLst>
                                          <p:attrName>style.visibility</p:attrName>
                                        </p:attrNameLst>
                                      </p:cBhvr>
                                      <p:to>
                                        <p:strVal val="visible"/>
                                      </p:to>
                                    </p:set>
                                    <p:anim calcmode="lin" valueType="num">
                                      <p:cBhvr>
                                        <p:cTn id="17" dur="1000" fill="hold"/>
                                        <p:tgtEl>
                                          <p:spTgt spid="59"/>
                                        </p:tgtEl>
                                        <p:attrNameLst>
                                          <p:attrName>ppt_w</p:attrName>
                                        </p:attrNameLst>
                                      </p:cBhvr>
                                      <p:tavLst>
                                        <p:tav tm="0">
                                          <p:val>
                                            <p:strVal val="#ppt_w*0.70"/>
                                          </p:val>
                                        </p:tav>
                                        <p:tav tm="100000">
                                          <p:val>
                                            <p:strVal val="#ppt_w"/>
                                          </p:val>
                                        </p:tav>
                                      </p:tavLst>
                                    </p:anim>
                                    <p:anim calcmode="lin" valueType="num">
                                      <p:cBhvr>
                                        <p:cTn id="18" dur="1000" fill="hold"/>
                                        <p:tgtEl>
                                          <p:spTgt spid="59"/>
                                        </p:tgtEl>
                                        <p:attrNameLst>
                                          <p:attrName>ppt_h</p:attrName>
                                        </p:attrNameLst>
                                      </p:cBhvr>
                                      <p:tavLst>
                                        <p:tav tm="0">
                                          <p:val>
                                            <p:strVal val="#ppt_h"/>
                                          </p:val>
                                        </p:tav>
                                        <p:tav tm="100000">
                                          <p:val>
                                            <p:strVal val="#ppt_h"/>
                                          </p:val>
                                        </p:tav>
                                      </p:tavLst>
                                    </p:anim>
                                    <p:animEffect transition="in" filter="fade">
                                      <p:cBhvr>
                                        <p:cTn id="19" dur="1000"/>
                                        <p:tgtEl>
                                          <p:spTgt spid="59"/>
                                        </p:tgtEl>
                                      </p:cBhvr>
                                    </p:animEffect>
                                  </p:childTnLst>
                                </p:cTn>
                              </p:par>
                              <p:par>
                                <p:cTn id="20" presetID="55"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1000" fill="hold"/>
                                        <p:tgtEl>
                                          <p:spTgt spid="41"/>
                                        </p:tgtEl>
                                        <p:attrNameLst>
                                          <p:attrName>ppt_w</p:attrName>
                                        </p:attrNameLst>
                                      </p:cBhvr>
                                      <p:tavLst>
                                        <p:tav tm="0">
                                          <p:val>
                                            <p:strVal val="#ppt_w*0.70"/>
                                          </p:val>
                                        </p:tav>
                                        <p:tav tm="100000">
                                          <p:val>
                                            <p:strVal val="#ppt_w"/>
                                          </p:val>
                                        </p:tav>
                                      </p:tavLst>
                                    </p:anim>
                                    <p:anim calcmode="lin" valueType="num">
                                      <p:cBhvr>
                                        <p:cTn id="23" dur="1000" fill="hold"/>
                                        <p:tgtEl>
                                          <p:spTgt spid="41"/>
                                        </p:tgtEl>
                                        <p:attrNameLst>
                                          <p:attrName>ppt_h</p:attrName>
                                        </p:attrNameLst>
                                      </p:cBhvr>
                                      <p:tavLst>
                                        <p:tav tm="0">
                                          <p:val>
                                            <p:strVal val="#ppt_h"/>
                                          </p:val>
                                        </p:tav>
                                        <p:tav tm="100000">
                                          <p:val>
                                            <p:strVal val="#ppt_h"/>
                                          </p:val>
                                        </p:tav>
                                      </p:tavLst>
                                    </p:anim>
                                    <p:animEffect transition="in" filter="fade">
                                      <p:cBhvr>
                                        <p:cTn id="24" dur="1000"/>
                                        <p:tgtEl>
                                          <p:spTgt spid="41"/>
                                        </p:tgtEl>
                                      </p:cBhvr>
                                    </p:animEffect>
                                  </p:childTnLst>
                                </p:cTn>
                              </p:par>
                              <p:par>
                                <p:cTn id="25" presetID="55"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1000" fill="hold"/>
                                        <p:tgtEl>
                                          <p:spTgt spid="32"/>
                                        </p:tgtEl>
                                        <p:attrNameLst>
                                          <p:attrName>ppt_w</p:attrName>
                                        </p:attrNameLst>
                                      </p:cBhvr>
                                      <p:tavLst>
                                        <p:tav tm="0">
                                          <p:val>
                                            <p:strVal val="#ppt_w*0.70"/>
                                          </p:val>
                                        </p:tav>
                                        <p:tav tm="100000">
                                          <p:val>
                                            <p:strVal val="#ppt_w"/>
                                          </p:val>
                                        </p:tav>
                                      </p:tavLst>
                                    </p:anim>
                                    <p:anim calcmode="lin" valueType="num">
                                      <p:cBhvr>
                                        <p:cTn id="28" dur="1000" fill="hold"/>
                                        <p:tgtEl>
                                          <p:spTgt spid="32"/>
                                        </p:tgtEl>
                                        <p:attrNameLst>
                                          <p:attrName>ppt_h</p:attrName>
                                        </p:attrNameLst>
                                      </p:cBhvr>
                                      <p:tavLst>
                                        <p:tav tm="0">
                                          <p:val>
                                            <p:strVal val="#ppt_h"/>
                                          </p:val>
                                        </p:tav>
                                        <p:tav tm="100000">
                                          <p:val>
                                            <p:strVal val="#ppt_h"/>
                                          </p:val>
                                        </p:tav>
                                      </p:tavLst>
                                    </p:anim>
                                    <p:animEffect transition="in" filter="fade">
                                      <p:cBhvr>
                                        <p:cTn id="29" dur="1000"/>
                                        <p:tgtEl>
                                          <p:spTgt spid="32"/>
                                        </p:tgtEl>
                                      </p:cBhvr>
                                    </p:animEffect>
                                  </p:childTnLst>
                                </p:cTn>
                              </p:par>
                              <p:par>
                                <p:cTn id="30" presetID="55" presetClass="entr" presetSubtype="0" fill="hold"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1000" fill="hold"/>
                                        <p:tgtEl>
                                          <p:spTgt spid="77"/>
                                        </p:tgtEl>
                                        <p:attrNameLst>
                                          <p:attrName>ppt_w</p:attrName>
                                        </p:attrNameLst>
                                      </p:cBhvr>
                                      <p:tavLst>
                                        <p:tav tm="0">
                                          <p:val>
                                            <p:strVal val="#ppt_w*0.70"/>
                                          </p:val>
                                        </p:tav>
                                        <p:tav tm="100000">
                                          <p:val>
                                            <p:strVal val="#ppt_w"/>
                                          </p:val>
                                        </p:tav>
                                      </p:tavLst>
                                    </p:anim>
                                    <p:anim calcmode="lin" valueType="num">
                                      <p:cBhvr>
                                        <p:cTn id="33" dur="1000" fill="hold"/>
                                        <p:tgtEl>
                                          <p:spTgt spid="77"/>
                                        </p:tgtEl>
                                        <p:attrNameLst>
                                          <p:attrName>ppt_h</p:attrName>
                                        </p:attrNameLst>
                                      </p:cBhvr>
                                      <p:tavLst>
                                        <p:tav tm="0">
                                          <p:val>
                                            <p:strVal val="#ppt_h"/>
                                          </p:val>
                                        </p:tav>
                                        <p:tav tm="100000">
                                          <p:val>
                                            <p:strVal val="#ppt_h"/>
                                          </p:val>
                                        </p:tav>
                                      </p:tavLst>
                                    </p:anim>
                                    <p:animEffect transition="in" filter="fade">
                                      <p:cBhvr>
                                        <p:cTn id="34"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696" y="1324990"/>
            <a:ext cx="5184209" cy="3888157"/>
          </a:xfrm>
          <a:prstGeom prst="rect">
            <a:avLst/>
          </a:prstGeom>
          <a:noFill/>
          <a:effectLst>
            <a:glow rad="101600">
              <a:srgbClr val="92D050">
                <a:alpha val="60000"/>
              </a:srgbClr>
            </a:glow>
          </a:effectLst>
        </p:spPr>
      </p:pic>
      <p:sp>
        <p:nvSpPr>
          <p:cNvPr id="12" name="TextBox 11"/>
          <p:cNvSpPr txBox="1"/>
          <p:nvPr/>
        </p:nvSpPr>
        <p:spPr>
          <a:xfrm>
            <a:off x="3494540" y="5213147"/>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3" name="Right Arrow 1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4" name="Rectangle 1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15" name="Rectangle 1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3" name="Rectangle 22"/>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4" name="Rectangle 2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5" name="Right Arrow 2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7" name="Right Arrow 2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33938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696" y="1324989"/>
            <a:ext cx="5184209" cy="3888156"/>
          </a:xfrm>
          <a:prstGeom prst="rect">
            <a:avLst/>
          </a:prstGeom>
          <a:noFill/>
          <a:effectLst>
            <a:glow rad="101600">
              <a:srgbClr val="92D050">
                <a:alpha val="60000"/>
              </a:srgbClr>
            </a:glow>
          </a:effectLst>
        </p:spPr>
      </p:pic>
      <p:sp>
        <p:nvSpPr>
          <p:cNvPr id="13" name="TextBox 12"/>
          <p:cNvSpPr txBox="1"/>
          <p:nvPr/>
        </p:nvSpPr>
        <p:spPr>
          <a:xfrm>
            <a:off x="3657783" y="5211854"/>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sp>
        <p:nvSpPr>
          <p:cNvPr id="14" name="Right Arrow 13"/>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5" name="Rectangle 14"/>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3" name="Rectangle 22"/>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4" name="Rectangle 23"/>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5" name="Rectangle 24"/>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6" name="Right Arrow 25"/>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7" name="Right Arrow 2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54796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696" y="1324990"/>
            <a:ext cx="5184209" cy="3888157"/>
          </a:xfrm>
          <a:prstGeom prst="rect">
            <a:avLst/>
          </a:prstGeom>
          <a:noFill/>
          <a:effectLst>
            <a:glow rad="101600">
              <a:srgbClr val="92D050">
                <a:alpha val="60000"/>
              </a:srgbClr>
            </a:glow>
          </a:effectLst>
        </p:spPr>
      </p:pic>
      <p:sp>
        <p:nvSpPr>
          <p:cNvPr id="12" name="TextBox 11"/>
          <p:cNvSpPr txBox="1"/>
          <p:nvPr/>
        </p:nvSpPr>
        <p:spPr>
          <a:xfrm>
            <a:off x="3494540" y="5213147"/>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3" name="Right Arrow 1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4" name="Rectangle 1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15" name="Rectangle 1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3" name="Rectangle 22"/>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4" name="Rectangle 2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5" name="Right Arrow 2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7" name="Right Arrow 2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7574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696" y="1324989"/>
            <a:ext cx="5184209" cy="3888156"/>
          </a:xfrm>
          <a:prstGeom prst="rect">
            <a:avLst/>
          </a:prstGeom>
          <a:noFill/>
          <a:effectLst>
            <a:glow rad="101600">
              <a:srgbClr val="92D050">
                <a:alpha val="60000"/>
              </a:srgbClr>
            </a:glow>
          </a:effectLst>
        </p:spPr>
      </p:pic>
      <p:sp>
        <p:nvSpPr>
          <p:cNvPr id="15" name="TextBox 14"/>
          <p:cNvSpPr txBox="1"/>
          <p:nvPr/>
        </p:nvSpPr>
        <p:spPr>
          <a:xfrm>
            <a:off x="3208943" y="5211854"/>
            <a:ext cx="1811714"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Warped source</a:t>
            </a:r>
          </a:p>
        </p:txBody>
      </p:sp>
      <p:sp>
        <p:nvSpPr>
          <p:cNvPr id="23" name="Right Arrow 2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4" name="Rectangle 2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5" name="Rectangle 2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6" name="Rectangle 25"/>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7" name="Rectangle 26"/>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28" name="Right Arrow 27"/>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 name="Right Arrow 28"/>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11529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2696" y="1324989"/>
            <a:ext cx="5184209" cy="3888156"/>
          </a:xfrm>
          <a:prstGeom prst="rect">
            <a:avLst/>
          </a:prstGeom>
          <a:noFill/>
          <a:effectLst>
            <a:glow rad="101600">
              <a:srgbClr val="92D050">
                <a:alpha val="60000"/>
              </a:srgbClr>
            </a:glow>
          </a:effectLst>
        </p:spPr>
      </p:pic>
      <p:sp>
        <p:nvSpPr>
          <p:cNvPr id="11" name="Rectangle 10"/>
          <p:cNvSpPr>
            <a:spLocks noChangeAspect="1"/>
          </p:cNvSpPr>
          <p:nvPr/>
        </p:nvSpPr>
        <p:spPr>
          <a:xfrm>
            <a:off x="4638675" y="4076699"/>
            <a:ext cx="409575" cy="4114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p:cNvGrpSpPr>
            <a:grpSpLocks noChangeAspect="1"/>
          </p:cNvGrpSpPr>
          <p:nvPr/>
        </p:nvGrpSpPr>
        <p:grpSpPr>
          <a:xfrm>
            <a:off x="5425057" y="4666340"/>
            <a:ext cx="1202531" cy="1226961"/>
            <a:chOff x="109539" y="5111123"/>
            <a:chExt cx="2405061" cy="2453921"/>
          </a:xfrm>
        </p:grpSpPr>
        <p:pic>
          <p:nvPicPr>
            <p:cNvPr id="1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2950" t="25000" r="69238" b="64372"/>
            <a:stretch/>
          </p:blipFill>
          <p:spPr bwMode="auto">
            <a:xfrm>
              <a:off x="109539" y="5111123"/>
              <a:ext cx="2405061" cy="245392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09539" y="5111124"/>
              <a:ext cx="2405061" cy="24539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3" name="Group 22"/>
          <p:cNvGrpSpPr/>
          <p:nvPr/>
        </p:nvGrpSpPr>
        <p:grpSpPr>
          <a:xfrm>
            <a:off x="6741799" y="4666340"/>
            <a:ext cx="1225296" cy="1226961"/>
            <a:chOff x="1578053" y="4322939"/>
            <a:chExt cx="1225296" cy="1226961"/>
          </a:xfrm>
        </p:grpSpPr>
        <p:pic>
          <p:nvPicPr>
            <p:cNvPr id="24"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0156" t="71663" r="32031" b="17708"/>
            <a:stretch/>
          </p:blipFill>
          <p:spPr bwMode="auto">
            <a:xfrm>
              <a:off x="1578053" y="4322940"/>
              <a:ext cx="1225296" cy="122696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p:nvSpPr>
          <p:spPr>
            <a:xfrm>
              <a:off x="1578053" y="4322939"/>
              <a:ext cx="1225296" cy="12269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Rectangle 26"/>
          <p:cNvSpPr>
            <a:spLocks noChangeAspect="1"/>
          </p:cNvSpPr>
          <p:nvPr/>
        </p:nvSpPr>
        <p:spPr>
          <a:xfrm>
            <a:off x="2744857" y="2276474"/>
            <a:ext cx="409575" cy="4114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3208943" y="5213146"/>
            <a:ext cx="1811714"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Warped source</a:t>
            </a:r>
          </a:p>
        </p:txBody>
      </p:sp>
      <p:sp>
        <p:nvSpPr>
          <p:cNvPr id="30" name="Right Arrow 29"/>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1" name="Rectangle 30"/>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32" name="Rectangle 31"/>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33" name="Rectangle 32"/>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34" name="Rectangle 33"/>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5" name="Right Arrow 34"/>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6" name="Right Arrow 35"/>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6115850" y="54065"/>
            <a:ext cx="2075650"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1" y="77943"/>
            <a:ext cx="4242435"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1340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6656913" y="3292766"/>
            <a:ext cx="1620958" cy="923330"/>
          </a:xfrm>
          <a:prstGeom prst="rect">
            <a:avLst/>
          </a:prstGeom>
          <a:ln>
            <a:noFill/>
          </a:ln>
        </p:spPr>
        <p:txBody>
          <a:bodyPr wrap="none">
            <a:spAutoFit/>
          </a:bodyPr>
          <a:lstStyle/>
          <a:p>
            <a:pPr algn="ctr"/>
            <a:r>
              <a:rPr lang="en-US" i="1" kern="0" dirty="0" smtClean="0">
                <a:solidFill>
                  <a:schemeClr val="tx2"/>
                </a:solidFill>
              </a:rPr>
              <a:t>World</a:t>
            </a:r>
          </a:p>
          <a:p>
            <a:pPr algn="ctr"/>
            <a:r>
              <a:rPr lang="en-US" i="1" kern="0" dirty="0" smtClean="0">
                <a:solidFill>
                  <a:schemeClr val="tx2"/>
                </a:solidFill>
              </a:rPr>
              <a:t>log-luminance</a:t>
            </a:r>
          </a:p>
          <a:p>
            <a:pPr algn="ctr"/>
            <a:r>
              <a:rPr lang="en-US" i="1" kern="0" dirty="0" smtClean="0">
                <a:solidFill>
                  <a:schemeClr val="tx2"/>
                </a:solidFill>
              </a:rPr>
              <a:t>(log cd/m</a:t>
            </a:r>
            <a:r>
              <a:rPr lang="en-US" i="1" kern="0" baseline="30000" dirty="0" smtClean="0">
                <a:solidFill>
                  <a:schemeClr val="tx2"/>
                </a:solidFill>
              </a:rPr>
              <a:t>2</a:t>
            </a:r>
            <a:r>
              <a:rPr lang="en-US" i="1" kern="0" dirty="0" smtClean="0">
                <a:solidFill>
                  <a:schemeClr val="tx2"/>
                </a:solidFill>
              </a:rPr>
              <a:t>)</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00434" y="1261285"/>
            <a:ext cx="1432743" cy="1432743"/>
          </a:xfrm>
          <a:prstGeom prst="rect">
            <a:avLst/>
          </a:prstGeom>
        </p:spPr>
      </p:pic>
      <p:sp>
        <p:nvSpPr>
          <p:cNvPr id="2" name="Right Arrow 1"/>
          <p:cNvSpPr/>
          <p:nvPr/>
        </p:nvSpPr>
        <p:spPr>
          <a:xfrm>
            <a:off x="1043393" y="3123803"/>
            <a:ext cx="6142816" cy="143691"/>
          </a:xfrm>
          <a:prstGeom prst="rightArrow">
            <a:avLst>
              <a:gd name="adj1" fmla="val 50000"/>
              <a:gd name="adj2" fmla="val 184233"/>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084293" y="3076783"/>
            <a:ext cx="34289" cy="803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36755" y="3076783"/>
            <a:ext cx="34289" cy="803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715327" y="3080133"/>
            <a:ext cx="34289" cy="803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936476" y="2826986"/>
            <a:ext cx="389850" cy="369332"/>
          </a:xfrm>
          <a:prstGeom prst="rect">
            <a:avLst/>
          </a:prstGeom>
        </p:spPr>
        <p:txBody>
          <a:bodyPr wrap="none">
            <a:spAutoFit/>
          </a:bodyPr>
          <a:lstStyle/>
          <a:p>
            <a:r>
              <a:rPr lang="en-US" i="1" kern="0" dirty="0" smtClean="0">
                <a:solidFill>
                  <a:schemeClr val="tx2"/>
                </a:solidFill>
              </a:rPr>
              <a:t>-2</a:t>
            </a:r>
            <a:endParaRPr lang="en-US" dirty="0"/>
          </a:p>
        </p:txBody>
      </p:sp>
      <p:sp>
        <p:nvSpPr>
          <p:cNvPr id="14" name="Rectangle 13"/>
          <p:cNvSpPr/>
          <p:nvPr/>
        </p:nvSpPr>
        <p:spPr>
          <a:xfrm>
            <a:off x="5036559" y="2829242"/>
            <a:ext cx="312906" cy="369332"/>
          </a:xfrm>
          <a:prstGeom prst="rect">
            <a:avLst/>
          </a:prstGeom>
        </p:spPr>
        <p:txBody>
          <a:bodyPr wrap="none">
            <a:spAutoFit/>
          </a:bodyPr>
          <a:lstStyle/>
          <a:p>
            <a:r>
              <a:rPr lang="en-US" i="1" kern="0" dirty="0" smtClean="0">
                <a:solidFill>
                  <a:schemeClr val="tx2"/>
                </a:solidFill>
              </a:rPr>
              <a:t>4</a:t>
            </a:r>
            <a:endParaRPr lang="en-US" dirty="0"/>
          </a:p>
        </p:txBody>
      </p:sp>
      <p:sp>
        <p:nvSpPr>
          <p:cNvPr id="15" name="Rectangle 14"/>
          <p:cNvSpPr/>
          <p:nvPr/>
        </p:nvSpPr>
        <p:spPr>
          <a:xfrm>
            <a:off x="6507981" y="3088262"/>
            <a:ext cx="34289" cy="803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2263" y="1340414"/>
            <a:ext cx="1708984" cy="1281738"/>
          </a:xfrm>
          <a:prstGeom prst="rect">
            <a:avLst/>
          </a:prstGeom>
          <a:effectLst>
            <a:softEdge rad="50800"/>
          </a:effectLst>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38340" y="1567963"/>
            <a:ext cx="573570" cy="819386"/>
          </a:xfrm>
          <a:prstGeom prst="rect">
            <a:avLst/>
          </a:prstGeom>
          <a:effectLst>
            <a:softEdge rad="50800"/>
          </a:effectLst>
        </p:spPr>
      </p:pic>
      <p:sp>
        <p:nvSpPr>
          <p:cNvPr id="20" name="Rectangle 19"/>
          <p:cNvSpPr/>
          <p:nvPr/>
        </p:nvSpPr>
        <p:spPr>
          <a:xfrm>
            <a:off x="6407785" y="2823722"/>
            <a:ext cx="312906" cy="369332"/>
          </a:xfrm>
          <a:prstGeom prst="rect">
            <a:avLst/>
          </a:prstGeom>
        </p:spPr>
        <p:txBody>
          <a:bodyPr wrap="none">
            <a:spAutoFit/>
          </a:bodyPr>
          <a:lstStyle/>
          <a:p>
            <a:r>
              <a:rPr lang="en-US" i="1" kern="0" dirty="0" smtClean="0">
                <a:solidFill>
                  <a:schemeClr val="tx2"/>
                </a:solidFill>
              </a:rPr>
              <a:t>8</a:t>
            </a:r>
            <a:endParaRPr lang="en-US" dirty="0"/>
          </a:p>
        </p:txBody>
      </p:sp>
      <p:sp>
        <p:nvSpPr>
          <p:cNvPr id="21" name="Rectangle 20"/>
          <p:cNvSpPr/>
          <p:nvPr/>
        </p:nvSpPr>
        <p:spPr>
          <a:xfrm>
            <a:off x="1569774" y="2826986"/>
            <a:ext cx="389850" cy="369332"/>
          </a:xfrm>
          <a:prstGeom prst="rect">
            <a:avLst/>
          </a:prstGeom>
        </p:spPr>
        <p:txBody>
          <a:bodyPr wrap="none">
            <a:spAutoFit/>
          </a:bodyPr>
          <a:lstStyle/>
          <a:p>
            <a:r>
              <a:rPr lang="en-US" i="1" kern="0" dirty="0" smtClean="0">
                <a:solidFill>
                  <a:schemeClr val="tx2"/>
                </a:solidFill>
              </a:rPr>
              <a:t>-6</a:t>
            </a:r>
            <a:endParaRPr lang="en-US" dirty="0"/>
          </a:p>
        </p:txBody>
      </p:sp>
      <p:pic>
        <p:nvPicPr>
          <p:cNvPr id="24" name="Picture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34193" y="1373335"/>
            <a:ext cx="1188662" cy="1221164"/>
          </a:xfrm>
          <a:prstGeom prst="rect">
            <a:avLst/>
          </a:prstGeom>
          <a:effectLst>
            <a:softEdge rad="50800"/>
          </a:effectLst>
        </p:spPr>
      </p:pic>
      <p:sp>
        <p:nvSpPr>
          <p:cNvPr id="31" name="Right Brace 30"/>
          <p:cNvSpPr/>
          <p:nvPr/>
        </p:nvSpPr>
        <p:spPr>
          <a:xfrm rot="5400000">
            <a:off x="4441558" y="3047781"/>
            <a:ext cx="211334" cy="958043"/>
          </a:xfrm>
          <a:prstGeom prst="rightBrace">
            <a:avLst/>
          </a:prstGeom>
          <a:ln w="762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Right Brace 34"/>
          <p:cNvSpPr/>
          <p:nvPr/>
        </p:nvSpPr>
        <p:spPr>
          <a:xfrm rot="5400000">
            <a:off x="3563924" y="3354468"/>
            <a:ext cx="211334" cy="958043"/>
          </a:xfrm>
          <a:prstGeom prst="rightBrace">
            <a:avLst/>
          </a:prstGeom>
          <a:ln w="762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 name="Right Brace 35"/>
          <p:cNvSpPr/>
          <p:nvPr/>
        </p:nvSpPr>
        <p:spPr>
          <a:xfrm rot="5400000">
            <a:off x="5358395" y="3554196"/>
            <a:ext cx="211334" cy="958043"/>
          </a:xfrm>
          <a:prstGeom prst="rightBrace">
            <a:avLst/>
          </a:prstGeom>
          <a:ln w="762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p:cNvSpPr txBox="1"/>
          <p:nvPr/>
        </p:nvSpPr>
        <p:spPr>
          <a:xfrm>
            <a:off x="37149" y="4945808"/>
            <a:ext cx="1967206" cy="424732"/>
          </a:xfrm>
          <a:prstGeom prst="rect">
            <a:avLst/>
          </a:prstGeom>
          <a:noFill/>
        </p:spPr>
        <p:txBody>
          <a:bodyPr wrap="none" rtlCol="0" anchor="ctr">
            <a:spAutoFit/>
          </a:bodyPr>
          <a:lstStyle/>
          <a:p>
            <a:pPr algn="ctr">
              <a:lnSpc>
                <a:spcPct val="90000"/>
              </a:lnSpc>
            </a:pPr>
            <a:r>
              <a:rPr lang="en-US" sz="2400" i="1" kern="0" dirty="0">
                <a:solidFill>
                  <a:schemeClr val="tx2"/>
                </a:solidFill>
                <a:latin typeface="Trebuchet MS" pitchFamily="34" charset="0"/>
                <a:ea typeface="+mj-ea"/>
                <a:cs typeface="+mj-cs"/>
              </a:rPr>
              <a:t>what is HDR?</a:t>
            </a:r>
          </a:p>
        </p:txBody>
      </p:sp>
    </p:spTree>
    <p:extLst>
      <p:ext uri="{BB962C8B-B14F-4D97-AF65-F5344CB8AC3E}">
        <p14:creationId xmlns:p14="http://schemas.microsoft.com/office/powerpoint/2010/main" val="594864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ight Arrow 22"/>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4" name="Rectangle 23"/>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5" name="Rectangle 24"/>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34" name="Rectangle 33"/>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35" name="Rectangle 34"/>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sp>
        <p:nvSpPr>
          <p:cNvPr id="36" name="Right Arrow 35"/>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7" name="Right Arrow 36"/>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28574" y="77943"/>
            <a:ext cx="6302298"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4" name="Group 43"/>
          <p:cNvGrpSpPr/>
          <p:nvPr/>
        </p:nvGrpSpPr>
        <p:grpSpPr>
          <a:xfrm>
            <a:off x="360001" y="5619694"/>
            <a:ext cx="3373974" cy="362527"/>
            <a:chOff x="186911" y="5619693"/>
            <a:chExt cx="3373974" cy="362527"/>
          </a:xfrm>
        </p:grpSpPr>
        <p:sp>
          <p:nvSpPr>
            <p:cNvPr id="45" name="Rectangle 44"/>
            <p:cNvSpPr/>
            <p:nvPr/>
          </p:nvSpPr>
          <p:spPr>
            <a:xfrm>
              <a:off x="186911" y="5619693"/>
              <a:ext cx="3373974" cy="362527"/>
            </a:xfrm>
            <a:prstGeom prst="rect">
              <a:avLst/>
            </a:prstGeom>
            <a:solidFill>
              <a:schemeClr val="tx1"/>
            </a:solidFill>
            <a:ln w="6350">
              <a:solidFill>
                <a:schemeClr val="bg1"/>
              </a:solidFill>
            </a:ln>
            <a:effectLst>
              <a:glow rad="101600">
                <a:srgbClr val="92D05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p:cNvPicPr>
              <a:picLocks noChangeAspect="1"/>
            </p:cNvPicPr>
            <p:nvPr>
              <p:custDataLst>
                <p:tags r:id="rId4"/>
              </p:custDataLst>
            </p:nvPr>
          </p:nvPicPr>
          <p:blipFill>
            <a:blip r:embed="rId7">
              <a:extLst>
                <a:ext uri="{28A0092B-C50C-407E-A947-70E740481C1C}">
                  <a14:useLocalDpi xmlns:a14="http://schemas.microsoft.com/office/drawing/2010/main" val="0"/>
                </a:ext>
              </a:extLst>
            </a:blip>
            <a:stretch>
              <a:fillRect/>
            </a:stretch>
          </p:blipFill>
          <p:spPr>
            <a:xfrm>
              <a:off x="269888" y="5726338"/>
              <a:ext cx="3208020" cy="184404"/>
            </a:xfrm>
            <a:prstGeom prst="rect">
              <a:avLst/>
            </a:prstGeom>
          </p:spPr>
        </p:pic>
      </p:grpSp>
      <p:pic>
        <p:nvPicPr>
          <p:cNvPr id="50" name="Picture 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21041" y="1324989"/>
            <a:ext cx="5184208" cy="3888156"/>
          </a:xfrm>
          <a:prstGeom prst="rect">
            <a:avLst/>
          </a:prstGeom>
          <a:noFill/>
          <a:effectLst>
            <a:glow rad="101600">
              <a:srgbClr val="92D050">
                <a:alpha val="60000"/>
              </a:srgbClr>
            </a:glow>
          </a:effectLst>
        </p:spPr>
      </p:pic>
      <p:grpSp>
        <p:nvGrpSpPr>
          <p:cNvPr id="19" name="Group 18"/>
          <p:cNvGrpSpPr/>
          <p:nvPr/>
        </p:nvGrpSpPr>
        <p:grpSpPr>
          <a:xfrm>
            <a:off x="1792279" y="3134103"/>
            <a:ext cx="269931" cy="269931"/>
            <a:chOff x="2068107" y="3043068"/>
            <a:chExt cx="269931" cy="269931"/>
          </a:xfrm>
        </p:grpSpPr>
        <p:sp>
          <p:nvSpPr>
            <p:cNvPr id="20" name="Oval 19"/>
            <p:cNvSpPr>
              <a:spLocks noChangeAspect="1"/>
            </p:cNvSpPr>
            <p:nvPr/>
          </p:nvSpPr>
          <p:spPr>
            <a:xfrm>
              <a:off x="2068107" y="3043068"/>
              <a:ext cx="269931" cy="26993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lus 20"/>
            <p:cNvSpPr/>
            <p:nvPr/>
          </p:nvSpPr>
          <p:spPr>
            <a:xfrm>
              <a:off x="2093535" y="3056114"/>
              <a:ext cx="228600" cy="243840"/>
            </a:xfrm>
            <a:prstGeom prst="mathPlus">
              <a:avLst/>
            </a:prstGeom>
            <a:solidFill>
              <a:schemeClr val="tx1"/>
            </a:solidFill>
            <a:ln>
              <a:solidFill>
                <a:schemeClr val="bg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sp>
        <p:nvSpPr>
          <p:cNvPr id="22" name="Right Arrow 21"/>
          <p:cNvSpPr/>
          <p:nvPr/>
        </p:nvSpPr>
        <p:spPr>
          <a:xfrm>
            <a:off x="2209832" y="3192867"/>
            <a:ext cx="228600" cy="152400"/>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nvGrpSpPr>
          <p:cNvPr id="26" name="Group 25"/>
          <p:cNvGrpSpPr>
            <a:grpSpLocks noChangeAspect="1"/>
          </p:cNvGrpSpPr>
          <p:nvPr/>
        </p:nvGrpSpPr>
        <p:grpSpPr>
          <a:xfrm>
            <a:off x="424352" y="2483141"/>
            <a:ext cx="1000149" cy="1568074"/>
            <a:chOff x="252297" y="2155494"/>
            <a:chExt cx="1420519" cy="2227146"/>
          </a:xfrm>
        </p:grpSpPr>
        <p:pic>
          <p:nvPicPr>
            <p:cNvPr id="38" name="Picture 4"/>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252297" y="2155494"/>
              <a:ext cx="1420519" cy="1065389"/>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252297" y="3317251"/>
              <a:ext cx="1420519" cy="1065389"/>
            </a:xfrm>
            <a:prstGeom prst="rect">
              <a:avLst/>
            </a:prstGeom>
            <a:noFill/>
            <a:extLst>
              <a:ext uri="{909E8E84-426E-40DD-AFC4-6F175D3DCCD1}">
                <a14:hiddenFill xmlns:a14="http://schemas.microsoft.com/office/drawing/2010/main">
                  <a:solidFill>
                    <a:srgbClr val="FFFFFF"/>
                  </a:solidFill>
                </a14:hiddenFill>
              </a:ext>
            </a:extLst>
          </p:spPr>
        </p:pic>
      </p:grpSp>
      <p:sp>
        <p:nvSpPr>
          <p:cNvPr id="41" name="Right Brace 40"/>
          <p:cNvSpPr/>
          <p:nvPr/>
        </p:nvSpPr>
        <p:spPr>
          <a:xfrm>
            <a:off x="1473840" y="2379525"/>
            <a:ext cx="172712" cy="1779087"/>
          </a:xfrm>
          <a:prstGeom prst="rightBrace">
            <a:avLst/>
          </a:prstGeom>
          <a:ln w="28575">
            <a:solidFill>
              <a:srgbClr val="40993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Rectangle 41"/>
          <p:cNvSpPr/>
          <p:nvPr/>
        </p:nvSpPr>
        <p:spPr>
          <a:xfrm>
            <a:off x="1660333" y="2535968"/>
            <a:ext cx="406003" cy="278598"/>
          </a:xfrm>
          <a:prstGeom prst="rect">
            <a:avLst/>
          </a:prstGeom>
          <a:solidFill>
            <a:schemeClr val="tx1"/>
          </a:solidFill>
          <a:ln w="6350">
            <a:solidFill>
              <a:schemeClr val="bg1"/>
            </a:solidFill>
          </a:ln>
          <a:effectLst>
            <a:glow rad="101600">
              <a:srgbClr val="92D05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icture 42"/>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1741108" y="2607336"/>
            <a:ext cx="259080" cy="150495"/>
          </a:xfrm>
          <a:prstGeom prst="rect">
            <a:avLst/>
          </a:prstGeom>
        </p:spPr>
      </p:pic>
      <p:sp>
        <p:nvSpPr>
          <p:cNvPr id="47" name="Rectangle 46"/>
          <p:cNvSpPr/>
          <p:nvPr/>
        </p:nvSpPr>
        <p:spPr>
          <a:xfrm>
            <a:off x="1660332" y="3717961"/>
            <a:ext cx="406003" cy="278598"/>
          </a:xfrm>
          <a:prstGeom prst="rect">
            <a:avLst/>
          </a:prstGeom>
          <a:solidFill>
            <a:schemeClr val="tx1"/>
          </a:solidFill>
          <a:ln w="6350">
            <a:solidFill>
              <a:schemeClr val="bg1"/>
            </a:solidFill>
          </a:ln>
          <a:effectLst>
            <a:glow rad="101600">
              <a:srgbClr val="92D05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p:cNvPicPr>
            <a:picLocks noChangeAspect="1"/>
          </p:cNvPicPr>
          <p:nvPr>
            <p:custDataLst>
              <p:tags r:id="rId2"/>
            </p:custDataLst>
          </p:nvPr>
        </p:nvPicPr>
        <p:blipFill>
          <a:blip r:embed="rId12" cstate="print">
            <a:extLst>
              <a:ext uri="{28A0092B-C50C-407E-A947-70E740481C1C}">
                <a14:useLocalDpi xmlns:a14="http://schemas.microsoft.com/office/drawing/2010/main" val="0"/>
              </a:ext>
            </a:extLst>
          </a:blip>
          <a:stretch>
            <a:fillRect/>
          </a:stretch>
        </p:blipFill>
        <p:spPr>
          <a:xfrm>
            <a:off x="1738251" y="3789329"/>
            <a:ext cx="264795" cy="150495"/>
          </a:xfrm>
          <a:prstGeom prst="rect">
            <a:avLst/>
          </a:prstGeom>
        </p:spPr>
      </p:pic>
      <p:grpSp>
        <p:nvGrpSpPr>
          <p:cNvPr id="49" name="Group 48"/>
          <p:cNvGrpSpPr/>
          <p:nvPr/>
        </p:nvGrpSpPr>
        <p:grpSpPr>
          <a:xfrm>
            <a:off x="360001" y="5617272"/>
            <a:ext cx="2609506" cy="362527"/>
            <a:chOff x="339311" y="5772093"/>
            <a:chExt cx="2609506" cy="362527"/>
          </a:xfrm>
        </p:grpSpPr>
        <p:sp>
          <p:nvSpPr>
            <p:cNvPr id="51" name="Rectangle 50"/>
            <p:cNvSpPr/>
            <p:nvPr/>
          </p:nvSpPr>
          <p:spPr>
            <a:xfrm>
              <a:off x="339311" y="5772093"/>
              <a:ext cx="2609506" cy="362527"/>
            </a:xfrm>
            <a:prstGeom prst="rect">
              <a:avLst/>
            </a:prstGeom>
            <a:solidFill>
              <a:schemeClr val="tx1"/>
            </a:solidFill>
            <a:ln w="6350">
              <a:solidFill>
                <a:schemeClr val="bg1"/>
              </a:solidFill>
            </a:ln>
            <a:effectLst>
              <a:glow rad="101600">
                <a:srgbClr val="92D05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p:cNvPicPr>
              <a:picLocks noChangeAspect="1"/>
            </p:cNvPicPr>
            <p:nvPr>
              <p:custDataLst>
                <p:tags r:id="rId3"/>
              </p:custDataLst>
            </p:nvPr>
          </p:nvPicPr>
          <p:blipFill>
            <a:blip r:embed="rId13">
              <a:extLst>
                <a:ext uri="{28A0092B-C50C-407E-A947-70E740481C1C}">
                  <a14:useLocalDpi xmlns:a14="http://schemas.microsoft.com/office/drawing/2010/main" val="0"/>
                </a:ext>
              </a:extLst>
            </a:blip>
            <a:stretch>
              <a:fillRect/>
            </a:stretch>
          </p:blipFill>
          <p:spPr>
            <a:xfrm>
              <a:off x="422288" y="5878738"/>
              <a:ext cx="2472690" cy="186690"/>
            </a:xfrm>
            <a:prstGeom prst="rect">
              <a:avLst/>
            </a:prstGeom>
          </p:spPr>
        </p:pic>
      </p:grpSp>
      <p:grpSp>
        <p:nvGrpSpPr>
          <p:cNvPr id="4" name="Group 3"/>
          <p:cNvGrpSpPr/>
          <p:nvPr/>
        </p:nvGrpSpPr>
        <p:grpSpPr>
          <a:xfrm>
            <a:off x="3840628" y="2276474"/>
            <a:ext cx="4126467" cy="3629527"/>
            <a:chOff x="3840628" y="2276474"/>
            <a:chExt cx="4126467" cy="3629527"/>
          </a:xfrm>
        </p:grpSpPr>
        <p:sp>
          <p:nvSpPr>
            <p:cNvPr id="11" name="Rectangle 10"/>
            <p:cNvSpPr>
              <a:spLocks noChangeAspect="1"/>
            </p:cNvSpPr>
            <p:nvPr/>
          </p:nvSpPr>
          <p:spPr>
            <a:xfrm>
              <a:off x="5734446" y="4076699"/>
              <a:ext cx="409575" cy="4114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a:spLocks noChangeAspect="1"/>
            </p:cNvSpPr>
            <p:nvPr/>
          </p:nvSpPr>
          <p:spPr>
            <a:xfrm>
              <a:off x="3840628" y="2276474"/>
              <a:ext cx="409575" cy="41148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p:cNvGrpSpPr/>
            <p:nvPr/>
          </p:nvGrpSpPr>
          <p:grpSpPr>
            <a:xfrm>
              <a:off x="5443379" y="4666340"/>
              <a:ext cx="1214980" cy="1239661"/>
              <a:chOff x="5063146" y="4335640"/>
              <a:chExt cx="1214980" cy="1239661"/>
            </a:xfrm>
          </p:grpSpPr>
          <p:pic>
            <p:nvPicPr>
              <p:cNvPr id="29" name="Picture 3"/>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22949" t="25000" r="69239" b="64372"/>
              <a:stretch/>
            </p:blipFill>
            <p:spPr bwMode="auto">
              <a:xfrm>
                <a:off x="5063146" y="4335640"/>
                <a:ext cx="1214980" cy="1239661"/>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5063146" y="4335640"/>
                <a:ext cx="1202531" cy="1239661"/>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p:cNvGrpSpPr/>
            <p:nvPr/>
          </p:nvGrpSpPr>
          <p:grpSpPr>
            <a:xfrm>
              <a:off x="6764564" y="4667008"/>
              <a:ext cx="1202531" cy="1226960"/>
              <a:chOff x="7696200" y="4348342"/>
              <a:chExt cx="1202531" cy="1226960"/>
            </a:xfrm>
          </p:grpSpPr>
          <p:pic>
            <p:nvPicPr>
              <p:cNvPr id="32" name="Picture 3"/>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l="60156" t="71663" r="32032" b="17708"/>
              <a:stretch/>
            </p:blipFill>
            <p:spPr bwMode="auto">
              <a:xfrm>
                <a:off x="7696200" y="4348342"/>
                <a:ext cx="1202531" cy="1226960"/>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7696200" y="4348344"/>
                <a:ext cx="1202531" cy="122695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8778905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9"/>
                                        </p:tgtEl>
                                      </p:cBhvr>
                                    </p:animEffect>
                                    <p:set>
                                      <p:cBhvr>
                                        <p:cTn id="7" dur="1" fill="hold">
                                          <p:stCondLst>
                                            <p:cond delay="499"/>
                                          </p:stCondLst>
                                        </p:cTn>
                                        <p:tgtEl>
                                          <p:spTgt spid="49"/>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a:t>
            </a:r>
            <a:endParaRPr lang="en-US" dirty="0"/>
          </a:p>
        </p:txBody>
      </p:sp>
    </p:spTree>
    <p:extLst>
      <p:ext uri="{BB962C8B-B14F-4D97-AF65-F5344CB8AC3E}">
        <p14:creationId xmlns:p14="http://schemas.microsoft.com/office/powerpoint/2010/main" val="1101901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73252" y="414571"/>
            <a:ext cx="9976104" cy="486287"/>
          </a:xfrm>
        </p:spPr>
        <p:txBody>
          <a:bodyPr/>
          <a:lstStyle/>
          <a:p>
            <a:r>
              <a:rPr lang="en-US" sz="3200" i="1" cap="none" dirty="0">
                <a:solidFill>
                  <a:schemeClr val="tx2"/>
                </a:solidFill>
              </a:rPr>
              <a:t>Execution time for a pair of 5MP images</a:t>
            </a:r>
          </a:p>
        </p:txBody>
      </p:sp>
      <p:pic>
        <p:nvPicPr>
          <p:cNvPr id="4"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1737" y="2344208"/>
            <a:ext cx="7426126" cy="2199218"/>
          </a:xfrm>
          <a:prstGeom prst="rect">
            <a:avLst/>
          </a:prstGeom>
          <a:noFill/>
          <a:effectLst>
            <a:glow rad="101600">
              <a:srgbClr val="92D050">
                <a:alpha val="60000"/>
              </a:srgb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4787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1117353" y="5400528"/>
            <a:ext cx="6769347" cy="0"/>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1124096" y="704899"/>
            <a:ext cx="0" cy="472673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01862" y="5537847"/>
            <a:ext cx="926857" cy="341632"/>
          </a:xfrm>
          <a:prstGeom prst="rect">
            <a:avLst/>
          </a:prstGeom>
          <a:noFill/>
        </p:spPr>
        <p:txBody>
          <a:bodyPr wrap="none" rtlCol="0" anchor="ctr">
            <a:spAutoFit/>
          </a:bodyPr>
          <a:lstStyle/>
          <a:p>
            <a:pPr algn="ctr">
              <a:lnSpc>
                <a:spcPct val="90000"/>
              </a:lnSpc>
            </a:pPr>
            <a:r>
              <a:rPr lang="en-US" dirty="0" smtClean="0">
                <a:solidFill>
                  <a:schemeClr val="tx2"/>
                </a:solidFill>
                <a:latin typeface="Trebuchet MS" panose="020B0603020202020204" pitchFamily="34" charset="0"/>
              </a:rPr>
              <a:t>Quality</a:t>
            </a:r>
          </a:p>
        </p:txBody>
      </p:sp>
      <p:sp>
        <p:nvSpPr>
          <p:cNvPr id="9" name="TextBox 8"/>
          <p:cNvSpPr txBox="1"/>
          <p:nvPr/>
        </p:nvSpPr>
        <p:spPr>
          <a:xfrm>
            <a:off x="-22890" y="674419"/>
            <a:ext cx="1037303" cy="341632"/>
          </a:xfrm>
          <a:prstGeom prst="rect">
            <a:avLst/>
          </a:prstGeom>
          <a:noFill/>
        </p:spPr>
        <p:txBody>
          <a:bodyPr vert="horz" wrap="square" rtlCol="0" anchor="ctr">
            <a:spAutoFit/>
          </a:bodyPr>
          <a:lstStyle/>
          <a:p>
            <a:pPr algn="ctr">
              <a:lnSpc>
                <a:spcPct val="90000"/>
              </a:lnSpc>
            </a:pPr>
            <a:r>
              <a:rPr lang="en-US" dirty="0" smtClean="0">
                <a:solidFill>
                  <a:schemeClr val="tx2"/>
                </a:solidFill>
                <a:latin typeface="Trebuchet MS" panose="020B0603020202020204" pitchFamily="34" charset="0"/>
              </a:rPr>
              <a:t>Speed</a:t>
            </a:r>
          </a:p>
        </p:txBody>
      </p:sp>
      <p:grpSp>
        <p:nvGrpSpPr>
          <p:cNvPr id="31" name="Group 30"/>
          <p:cNvGrpSpPr/>
          <p:nvPr/>
        </p:nvGrpSpPr>
        <p:grpSpPr>
          <a:xfrm>
            <a:off x="1002200" y="1186359"/>
            <a:ext cx="4572249" cy="3456676"/>
            <a:chOff x="2373800" y="1186359"/>
            <a:chExt cx="4572249" cy="3456676"/>
          </a:xfrm>
        </p:grpSpPr>
        <p:sp>
          <p:nvSpPr>
            <p:cNvPr id="10" name="TextBox 9"/>
            <p:cNvSpPr txBox="1"/>
            <p:nvPr/>
          </p:nvSpPr>
          <p:spPr>
            <a:xfrm>
              <a:off x="2373800" y="1186359"/>
              <a:ext cx="2598344" cy="590931"/>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Rigid registration</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(Ward ‘03,</a:t>
              </a:r>
              <a:endParaRPr lang="en-US" sz="1000" dirty="0"/>
            </a:p>
            <a:p>
              <a:pPr algn="ctr">
                <a:lnSpc>
                  <a:spcPct val="90000"/>
                </a:lnSpc>
              </a:pPr>
              <a:r>
                <a:rPr lang="en-US" sz="1000" dirty="0" err="1"/>
                <a:t>Tomaszewska</a:t>
              </a:r>
              <a:r>
                <a:rPr lang="en-US" sz="1000" dirty="0"/>
                <a:t> and </a:t>
              </a:r>
              <a:r>
                <a:rPr lang="en-US" sz="1000" dirty="0" err="1"/>
                <a:t>Mantiuk</a:t>
              </a:r>
              <a:r>
                <a:rPr lang="en-US" sz="1000" dirty="0"/>
                <a:t> </a:t>
              </a:r>
              <a:r>
                <a:rPr lang="en-US" sz="1000" dirty="0">
                  <a:latin typeface="Trebuchet MS" panose="020B0603020202020204" pitchFamily="34" charset="0"/>
                </a:rPr>
                <a:t>‘</a:t>
              </a:r>
              <a:r>
                <a:rPr lang="en-US" sz="1000" dirty="0"/>
                <a:t>07, …)</a:t>
              </a:r>
              <a:endParaRPr lang="en-US" sz="1000" dirty="0">
                <a:latin typeface="Trebuchet MS" panose="020B0603020202020204" pitchFamily="34" charset="0"/>
              </a:endParaRPr>
            </a:p>
          </p:txBody>
        </p:sp>
        <p:sp>
          <p:nvSpPr>
            <p:cNvPr id="12" name="TextBox 11"/>
            <p:cNvSpPr txBox="1"/>
            <p:nvPr/>
          </p:nvSpPr>
          <p:spPr>
            <a:xfrm>
              <a:off x="3892047" y="3089068"/>
              <a:ext cx="2598344" cy="729430"/>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Rejection methods</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(Gallo ‘09,</a:t>
              </a:r>
              <a:endParaRPr lang="en-US" sz="1000" dirty="0"/>
            </a:p>
            <a:p>
              <a:pPr algn="ctr">
                <a:lnSpc>
                  <a:spcPct val="90000"/>
                </a:lnSpc>
              </a:pPr>
              <a:r>
                <a:rPr lang="en-US" sz="1000" dirty="0"/>
                <a:t>Zhang and Cham </a:t>
              </a:r>
              <a:r>
                <a:rPr lang="en-US" sz="1000" dirty="0">
                  <a:latin typeface="Trebuchet MS" panose="020B0603020202020204" pitchFamily="34" charset="0"/>
                </a:rPr>
                <a:t>‘</a:t>
              </a:r>
              <a:r>
                <a:rPr lang="en-US" sz="1000" dirty="0"/>
                <a:t>12,</a:t>
              </a:r>
            </a:p>
            <a:p>
              <a:pPr algn="ctr">
                <a:lnSpc>
                  <a:spcPct val="90000"/>
                </a:lnSpc>
              </a:pPr>
              <a:r>
                <a:rPr lang="en-US" sz="1000" dirty="0"/>
                <a:t>Oh et al. </a:t>
              </a:r>
              <a:r>
                <a:rPr lang="en-US" sz="1000" dirty="0">
                  <a:latin typeface="Trebuchet MS" panose="020B0603020202020204" pitchFamily="34" charset="0"/>
                </a:rPr>
                <a:t>‘</a:t>
              </a:r>
              <a:r>
                <a:rPr lang="en-US" sz="1000" dirty="0"/>
                <a:t>15 …)</a:t>
              </a:r>
              <a:endParaRPr lang="en-US" sz="1000" dirty="0">
                <a:latin typeface="Trebuchet MS" panose="020B0603020202020204" pitchFamily="34" charset="0"/>
              </a:endParaRPr>
            </a:p>
          </p:txBody>
        </p:sp>
        <p:sp>
          <p:nvSpPr>
            <p:cNvPr id="13" name="TextBox 12"/>
            <p:cNvSpPr txBox="1"/>
            <p:nvPr/>
          </p:nvSpPr>
          <p:spPr>
            <a:xfrm>
              <a:off x="4347705" y="4052104"/>
              <a:ext cx="2598344" cy="590931"/>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Flow-based methods</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(Zimmer et al. ‘11,</a:t>
              </a:r>
              <a:endParaRPr lang="en-US" sz="1000" dirty="0"/>
            </a:p>
            <a:p>
              <a:pPr algn="ctr">
                <a:lnSpc>
                  <a:spcPct val="90000"/>
                </a:lnSpc>
              </a:pPr>
              <a:r>
                <a:rPr lang="en-US" sz="1000" dirty="0"/>
                <a:t>Zhang and Cham </a:t>
              </a:r>
              <a:r>
                <a:rPr lang="en-US" sz="1000" dirty="0">
                  <a:latin typeface="Trebuchet MS" panose="020B0603020202020204" pitchFamily="34" charset="0"/>
                </a:rPr>
                <a:t>‘</a:t>
              </a:r>
              <a:r>
                <a:rPr lang="en-US" sz="1000" dirty="0"/>
                <a:t>12,…)</a:t>
              </a:r>
              <a:endParaRPr lang="en-US" sz="1000" dirty="0">
                <a:latin typeface="Trebuchet MS" panose="020B0603020202020204" pitchFamily="34" charset="0"/>
              </a:endParaRPr>
            </a:p>
          </p:txBody>
        </p:sp>
      </p:grpSp>
      <p:sp>
        <p:nvSpPr>
          <p:cNvPr id="18" name="Oval 17"/>
          <p:cNvSpPr/>
          <p:nvPr/>
        </p:nvSpPr>
        <p:spPr>
          <a:xfrm>
            <a:off x="6151828" y="1036510"/>
            <a:ext cx="914400" cy="914400"/>
          </a:xfrm>
          <a:prstGeom prst="ellipse">
            <a:avLst/>
          </a:prstGeom>
          <a:solidFill>
            <a:schemeClr val="tx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3200" y="120125"/>
            <a:ext cx="2743200" cy="584775"/>
          </a:xfrm>
          <a:prstGeom prst="rect">
            <a:avLst/>
          </a:prstGeom>
        </p:spPr>
        <p:txBody>
          <a:bodyPr wrap="square">
            <a:spAutoFit/>
          </a:bodyPr>
          <a:lstStyle/>
          <a:p>
            <a:r>
              <a:rPr lang="en-US" sz="3200" i="1" kern="0" dirty="0">
                <a:solidFill>
                  <a:srgbClr val="76B900"/>
                </a:solidFill>
                <a:latin typeface="Trebuchet MS" pitchFamily="34" charset="0"/>
                <a:ea typeface="+mj-ea"/>
                <a:cs typeface="+mj-cs"/>
              </a:rPr>
              <a:t>Related work</a:t>
            </a:r>
            <a:endParaRPr lang="en-US" dirty="0"/>
          </a:p>
        </p:txBody>
      </p:sp>
      <p:grpSp>
        <p:nvGrpSpPr>
          <p:cNvPr id="4" name="Group 3"/>
          <p:cNvGrpSpPr/>
          <p:nvPr/>
        </p:nvGrpSpPr>
        <p:grpSpPr>
          <a:xfrm>
            <a:off x="233814" y="4712609"/>
            <a:ext cx="881228" cy="258532"/>
            <a:chOff x="252864" y="4712609"/>
            <a:chExt cx="881228" cy="258532"/>
          </a:xfrm>
        </p:grpSpPr>
        <p:cxnSp>
          <p:nvCxnSpPr>
            <p:cNvPr id="3" name="Straight Connector 2"/>
            <p:cNvCxnSpPr/>
            <p:nvPr/>
          </p:nvCxnSpPr>
          <p:spPr>
            <a:xfrm>
              <a:off x="998290" y="4841875"/>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52864" y="4712609"/>
              <a:ext cx="73770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Minutes</a:t>
              </a:r>
            </a:p>
          </p:txBody>
        </p:sp>
      </p:grpSp>
      <p:grpSp>
        <p:nvGrpSpPr>
          <p:cNvPr id="6" name="Group 5"/>
          <p:cNvGrpSpPr/>
          <p:nvPr/>
        </p:nvGrpSpPr>
        <p:grpSpPr>
          <a:xfrm>
            <a:off x="228203" y="3060467"/>
            <a:ext cx="886839" cy="258532"/>
            <a:chOff x="247253" y="3053864"/>
            <a:chExt cx="886839" cy="258532"/>
          </a:xfrm>
        </p:grpSpPr>
        <p:cxnSp>
          <p:nvCxnSpPr>
            <p:cNvPr id="17" name="Straight Connector 16"/>
            <p:cNvCxnSpPr/>
            <p:nvPr/>
          </p:nvCxnSpPr>
          <p:spPr>
            <a:xfrm>
              <a:off x="998290" y="3183130"/>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7253" y="3053864"/>
              <a:ext cx="72648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Seconds</a:t>
              </a:r>
            </a:p>
          </p:txBody>
        </p:sp>
      </p:grpSp>
      <p:grpSp>
        <p:nvGrpSpPr>
          <p:cNvPr id="16" name="Group 15"/>
          <p:cNvGrpSpPr/>
          <p:nvPr/>
        </p:nvGrpSpPr>
        <p:grpSpPr>
          <a:xfrm>
            <a:off x="-35664" y="1408324"/>
            <a:ext cx="1137318" cy="258532"/>
            <a:chOff x="-16614" y="1584493"/>
            <a:chExt cx="1137318" cy="258532"/>
          </a:xfrm>
        </p:grpSpPr>
        <p:cxnSp>
          <p:nvCxnSpPr>
            <p:cNvPr id="19" name="Straight Connector 18"/>
            <p:cNvCxnSpPr/>
            <p:nvPr/>
          </p:nvCxnSpPr>
          <p:spPr>
            <a:xfrm>
              <a:off x="984902" y="1699348"/>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614" y="1584493"/>
              <a:ext cx="1035861"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Milliseconds</a:t>
              </a:r>
            </a:p>
          </p:txBody>
        </p:sp>
      </p:grpSp>
      <p:cxnSp>
        <p:nvCxnSpPr>
          <p:cNvPr id="23" name="Straight Connector 22"/>
          <p:cNvCxnSpPr/>
          <p:nvPr/>
        </p:nvCxnSpPr>
        <p:spPr>
          <a:xfrm flipH="1" flipV="1">
            <a:off x="1912340"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6599504" y="5418275"/>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96001" y="5579397"/>
            <a:ext cx="1007007"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No artifacts</a:t>
            </a:r>
          </a:p>
        </p:txBody>
      </p:sp>
      <p:sp>
        <p:nvSpPr>
          <p:cNvPr id="27" name="TextBox 26"/>
          <p:cNvSpPr txBox="1"/>
          <p:nvPr/>
        </p:nvSpPr>
        <p:spPr>
          <a:xfrm>
            <a:off x="1254956" y="5510413"/>
            <a:ext cx="131478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Parallax</a:t>
            </a:r>
          </a:p>
          <a:p>
            <a:pPr algn="ctr">
              <a:lnSpc>
                <a:spcPct val="90000"/>
              </a:lnSpc>
            </a:pPr>
            <a:r>
              <a:rPr lang="en-US" sz="1200" i="1" dirty="0">
                <a:solidFill>
                  <a:schemeClr val="tx2"/>
                </a:solidFill>
                <a:latin typeface="Trebuchet MS" panose="020B0603020202020204" pitchFamily="34" charset="0"/>
              </a:rPr>
              <a:t>and</a:t>
            </a:r>
          </a:p>
          <a:p>
            <a:pPr algn="ctr">
              <a:lnSpc>
                <a:spcPct val="90000"/>
              </a:lnSpc>
            </a:pPr>
            <a:r>
              <a:rPr lang="en-US" sz="1200" i="1" dirty="0">
                <a:solidFill>
                  <a:schemeClr val="tx2"/>
                </a:solidFill>
                <a:latin typeface="Trebuchet MS" panose="020B0603020202020204" pitchFamily="34" charset="0"/>
              </a:rPr>
              <a:t>motion artifacts</a:t>
            </a:r>
          </a:p>
        </p:txBody>
      </p:sp>
      <p:cxnSp>
        <p:nvCxnSpPr>
          <p:cNvPr id="28" name="Straight Connector 27"/>
          <p:cNvCxnSpPr/>
          <p:nvPr/>
        </p:nvCxnSpPr>
        <p:spPr>
          <a:xfrm flipH="1" flipV="1">
            <a:off x="4382806"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474553" y="5510413"/>
            <a:ext cx="181652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Motion artifacts</a:t>
            </a:r>
          </a:p>
          <a:p>
            <a:pPr algn="ctr">
              <a:lnSpc>
                <a:spcPct val="90000"/>
              </a:lnSpc>
            </a:pPr>
            <a:r>
              <a:rPr lang="en-US" sz="1200" i="1" dirty="0">
                <a:solidFill>
                  <a:schemeClr val="tx2"/>
                </a:solidFill>
                <a:latin typeface="Trebuchet MS" panose="020B0603020202020204" pitchFamily="34" charset="0"/>
              </a:rPr>
              <a:t>or</a:t>
            </a:r>
          </a:p>
          <a:p>
            <a:pPr algn="ctr">
              <a:lnSpc>
                <a:spcPct val="90000"/>
              </a:lnSpc>
            </a:pPr>
            <a:r>
              <a:rPr lang="en-US" sz="1200" i="1" dirty="0">
                <a:solidFill>
                  <a:schemeClr val="tx2"/>
                </a:solidFill>
                <a:latin typeface="Trebuchet MS" panose="020B0603020202020204" pitchFamily="34" charset="0"/>
              </a:rPr>
              <a:t>reduced dynamic range</a:t>
            </a:r>
          </a:p>
        </p:txBody>
      </p:sp>
      <p:sp>
        <p:nvSpPr>
          <p:cNvPr id="24" name="Freeform 23"/>
          <p:cNvSpPr/>
          <p:nvPr/>
        </p:nvSpPr>
        <p:spPr>
          <a:xfrm>
            <a:off x="1088231" y="2027439"/>
            <a:ext cx="76200" cy="231374"/>
          </a:xfrm>
          <a:custGeom>
            <a:avLst/>
            <a:gdLst>
              <a:gd name="connsiteX0" fmla="*/ 0 w 64294"/>
              <a:gd name="connsiteY0" fmla="*/ 0 h 157162"/>
              <a:gd name="connsiteX1" fmla="*/ 64294 w 64294"/>
              <a:gd name="connsiteY1" fmla="*/ 95250 h 157162"/>
              <a:gd name="connsiteX2" fmla="*/ 64294 w 64294"/>
              <a:gd name="connsiteY2" fmla="*/ 157162 h 157162"/>
              <a:gd name="connsiteX3" fmla="*/ 0 w 64294"/>
              <a:gd name="connsiteY3" fmla="*/ 76200 h 157162"/>
              <a:gd name="connsiteX4" fmla="*/ 0 w 64294"/>
              <a:gd name="connsiteY4" fmla="*/ 0 h 157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94" h="157162">
                <a:moveTo>
                  <a:pt x="0" y="0"/>
                </a:moveTo>
                <a:lnTo>
                  <a:pt x="64294" y="95250"/>
                </a:lnTo>
                <a:lnTo>
                  <a:pt x="64294" y="157162"/>
                </a:lnTo>
                <a:lnTo>
                  <a:pt x="0"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1"/>
          <p:cNvSpPr/>
          <p:nvPr/>
        </p:nvSpPr>
        <p:spPr>
          <a:xfrm>
            <a:off x="1030775" y="2017968"/>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030775" y="2133655"/>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974961" y="2348103"/>
            <a:ext cx="2673489" cy="452432"/>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Accelerated patch-based</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a:t>
            </a:r>
            <a:r>
              <a:rPr lang="en-US" sz="1000" dirty="0" err="1">
                <a:latin typeface="Trebuchet MS" panose="020B0603020202020204" pitchFamily="34" charset="0"/>
              </a:rPr>
              <a:t>Bao</a:t>
            </a:r>
            <a:r>
              <a:rPr lang="en-US" sz="1000" dirty="0">
                <a:latin typeface="Trebuchet MS" panose="020B0603020202020204" pitchFamily="34" charset="0"/>
              </a:rPr>
              <a:t> et al. ‘14)</a:t>
            </a:r>
          </a:p>
        </p:txBody>
      </p:sp>
      <p:sp>
        <p:nvSpPr>
          <p:cNvPr id="33" name="TextBox 32"/>
          <p:cNvSpPr txBox="1"/>
          <p:nvPr/>
        </p:nvSpPr>
        <p:spPr>
          <a:xfrm>
            <a:off x="5326799" y="4455655"/>
            <a:ext cx="2536079" cy="812530"/>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Fully non-rigid registration</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(Hu et al. ‘12, Sen et al. ‘12,</a:t>
            </a:r>
            <a:endParaRPr lang="en-US" sz="1000" dirty="0"/>
          </a:p>
          <a:p>
            <a:pPr algn="ctr">
              <a:lnSpc>
                <a:spcPct val="90000"/>
              </a:lnSpc>
            </a:pPr>
            <a:r>
              <a:rPr lang="en-US" sz="1000" dirty="0"/>
              <a:t>Hu et al. </a:t>
            </a:r>
            <a:r>
              <a:rPr lang="en-US" sz="1000" dirty="0">
                <a:latin typeface="Trebuchet MS" panose="020B0603020202020204" pitchFamily="34" charset="0"/>
              </a:rPr>
              <a:t>‘</a:t>
            </a:r>
            <a:r>
              <a:rPr lang="en-US" sz="1000" dirty="0"/>
              <a:t>13)</a:t>
            </a:r>
            <a:endParaRPr lang="en-US" sz="1000" dirty="0">
              <a:latin typeface="Trebuchet MS" panose="020B0603020202020204" pitchFamily="34" charset="0"/>
            </a:endParaRPr>
          </a:p>
        </p:txBody>
      </p:sp>
    </p:spTree>
    <p:extLst>
      <p:ext uri="{BB962C8B-B14F-4D97-AF65-F5344CB8AC3E}">
        <p14:creationId xmlns:p14="http://schemas.microsoft.com/office/powerpoint/2010/main" val="4017441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1"/>
                                        </p:tgtEl>
                                        <p:attrNameLst>
                                          <p:attrName>style.opacity</p:attrName>
                                        </p:attrNameLst>
                                      </p:cBhvr>
                                      <p:to>
                                        <p:strVal val="0.25"/>
                                      </p:to>
                                    </p:set>
                                    <p:animEffect filter="image" prLst="opacity: 0.25">
                                      <p:cBhvr rctx="IE">
                                        <p:cTn id="7" dur="indefinite"/>
                                        <p:tgtEl>
                                          <p:spTgt spid="31"/>
                                        </p:tgtEl>
                                      </p:cBhvr>
                                    </p:animEffect>
                                  </p:childTnLst>
                                </p:cTn>
                              </p:par>
                              <p:par>
                                <p:cTn id="8" presetID="3" presetClass="emph" presetSubtype="2" fill="hold" grpId="0" nodeType="withEffect">
                                  <p:stCondLst>
                                    <p:cond delay="0"/>
                                  </p:stCondLst>
                                  <p:childTnLst>
                                    <p:animClr clrSpc="rgb" dir="cw">
                                      <p:cBhvr override="childStyle">
                                        <p:cTn id="9" dur="250" fill="hold"/>
                                        <p:tgtEl>
                                          <p:spTgt spid="33"/>
                                        </p:tgtEl>
                                        <p:attrNameLst>
                                          <p:attrName>style.color</p:attrName>
                                        </p:attrNameLst>
                                      </p:cBhvr>
                                      <p:to>
                                        <a:srgbClr val="76B900"/>
                                      </p:to>
                                    </p:animClr>
                                  </p:childTnLst>
                                </p:cTn>
                              </p:par>
                              <p:par>
                                <p:cTn id="10" presetID="3" presetClass="emph" presetSubtype="2" fill="hold" grpId="0" nodeType="withEffect">
                                  <p:stCondLst>
                                    <p:cond delay="0"/>
                                  </p:stCondLst>
                                  <p:childTnLst>
                                    <p:animClr clrSpc="rgb" dir="cw">
                                      <p:cBhvr override="childStyle">
                                        <p:cTn id="11" dur="250" fill="hold"/>
                                        <p:tgtEl>
                                          <p:spTgt spid="32"/>
                                        </p:tgtEl>
                                        <p:attrNameLst>
                                          <p:attrName>style.color</p:attrName>
                                        </p:attrNameLst>
                                      </p:cBhvr>
                                      <p:to>
                                        <a:srgbClr val="76B9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1117353" y="5400528"/>
            <a:ext cx="6769347" cy="0"/>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1124096" y="704899"/>
            <a:ext cx="0" cy="472673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01862" y="5537847"/>
            <a:ext cx="926857" cy="341632"/>
          </a:xfrm>
          <a:prstGeom prst="rect">
            <a:avLst/>
          </a:prstGeom>
          <a:noFill/>
        </p:spPr>
        <p:txBody>
          <a:bodyPr wrap="none" rtlCol="0" anchor="ctr">
            <a:spAutoFit/>
          </a:bodyPr>
          <a:lstStyle/>
          <a:p>
            <a:pPr algn="ctr">
              <a:lnSpc>
                <a:spcPct val="90000"/>
              </a:lnSpc>
            </a:pPr>
            <a:r>
              <a:rPr lang="en-US" dirty="0" smtClean="0">
                <a:solidFill>
                  <a:schemeClr val="tx2"/>
                </a:solidFill>
                <a:latin typeface="Trebuchet MS" panose="020B0603020202020204" pitchFamily="34" charset="0"/>
              </a:rPr>
              <a:t>Quality</a:t>
            </a:r>
          </a:p>
        </p:txBody>
      </p:sp>
      <p:sp>
        <p:nvSpPr>
          <p:cNvPr id="9" name="TextBox 8"/>
          <p:cNvSpPr txBox="1"/>
          <p:nvPr/>
        </p:nvSpPr>
        <p:spPr>
          <a:xfrm>
            <a:off x="-22890" y="674419"/>
            <a:ext cx="1037303" cy="341632"/>
          </a:xfrm>
          <a:prstGeom prst="rect">
            <a:avLst/>
          </a:prstGeom>
          <a:noFill/>
        </p:spPr>
        <p:txBody>
          <a:bodyPr vert="horz" wrap="square" rtlCol="0" anchor="ctr">
            <a:spAutoFit/>
          </a:bodyPr>
          <a:lstStyle/>
          <a:p>
            <a:pPr algn="ctr">
              <a:lnSpc>
                <a:spcPct val="90000"/>
              </a:lnSpc>
            </a:pPr>
            <a:r>
              <a:rPr lang="en-US" dirty="0" smtClean="0">
                <a:solidFill>
                  <a:schemeClr val="tx2"/>
                </a:solidFill>
                <a:latin typeface="Trebuchet MS" panose="020B0603020202020204" pitchFamily="34" charset="0"/>
              </a:rPr>
              <a:t>Speed</a:t>
            </a:r>
          </a:p>
        </p:txBody>
      </p:sp>
      <p:sp>
        <p:nvSpPr>
          <p:cNvPr id="18" name="Oval 17"/>
          <p:cNvSpPr/>
          <p:nvPr/>
        </p:nvSpPr>
        <p:spPr>
          <a:xfrm>
            <a:off x="6151828" y="1036510"/>
            <a:ext cx="914400" cy="914400"/>
          </a:xfrm>
          <a:prstGeom prst="ellipse">
            <a:avLst/>
          </a:prstGeom>
          <a:solidFill>
            <a:schemeClr val="tx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3200" y="120125"/>
            <a:ext cx="2743200" cy="584775"/>
          </a:xfrm>
          <a:prstGeom prst="rect">
            <a:avLst/>
          </a:prstGeom>
        </p:spPr>
        <p:txBody>
          <a:bodyPr wrap="square">
            <a:spAutoFit/>
          </a:bodyPr>
          <a:lstStyle/>
          <a:p>
            <a:r>
              <a:rPr lang="en-US" sz="3200" i="1" kern="0" dirty="0">
                <a:solidFill>
                  <a:srgbClr val="76B900"/>
                </a:solidFill>
                <a:latin typeface="Trebuchet MS" pitchFamily="34" charset="0"/>
                <a:ea typeface="+mj-ea"/>
                <a:cs typeface="+mj-cs"/>
              </a:rPr>
              <a:t>Related work</a:t>
            </a:r>
            <a:endParaRPr lang="en-US" dirty="0"/>
          </a:p>
        </p:txBody>
      </p:sp>
      <p:grpSp>
        <p:nvGrpSpPr>
          <p:cNvPr id="4" name="Group 3"/>
          <p:cNvGrpSpPr/>
          <p:nvPr/>
        </p:nvGrpSpPr>
        <p:grpSpPr>
          <a:xfrm>
            <a:off x="233814" y="4712609"/>
            <a:ext cx="881228" cy="258532"/>
            <a:chOff x="252864" y="4712609"/>
            <a:chExt cx="881228" cy="258532"/>
          </a:xfrm>
        </p:grpSpPr>
        <p:cxnSp>
          <p:nvCxnSpPr>
            <p:cNvPr id="3" name="Straight Connector 2"/>
            <p:cNvCxnSpPr/>
            <p:nvPr/>
          </p:nvCxnSpPr>
          <p:spPr>
            <a:xfrm>
              <a:off x="998290" y="4841875"/>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52864" y="4712609"/>
              <a:ext cx="73770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Minutes</a:t>
              </a:r>
            </a:p>
          </p:txBody>
        </p:sp>
      </p:grpSp>
      <p:grpSp>
        <p:nvGrpSpPr>
          <p:cNvPr id="6" name="Group 5"/>
          <p:cNvGrpSpPr/>
          <p:nvPr/>
        </p:nvGrpSpPr>
        <p:grpSpPr>
          <a:xfrm>
            <a:off x="228203" y="3060467"/>
            <a:ext cx="886839" cy="258532"/>
            <a:chOff x="247253" y="3053864"/>
            <a:chExt cx="886839" cy="258532"/>
          </a:xfrm>
        </p:grpSpPr>
        <p:cxnSp>
          <p:nvCxnSpPr>
            <p:cNvPr id="17" name="Straight Connector 16"/>
            <p:cNvCxnSpPr/>
            <p:nvPr/>
          </p:nvCxnSpPr>
          <p:spPr>
            <a:xfrm>
              <a:off x="998290" y="3183130"/>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7253" y="3053864"/>
              <a:ext cx="72648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Seconds</a:t>
              </a:r>
            </a:p>
          </p:txBody>
        </p:sp>
      </p:grpSp>
      <p:grpSp>
        <p:nvGrpSpPr>
          <p:cNvPr id="16" name="Group 15"/>
          <p:cNvGrpSpPr/>
          <p:nvPr/>
        </p:nvGrpSpPr>
        <p:grpSpPr>
          <a:xfrm>
            <a:off x="-35664" y="1408324"/>
            <a:ext cx="1137318" cy="258532"/>
            <a:chOff x="-16614" y="1584493"/>
            <a:chExt cx="1137318" cy="258532"/>
          </a:xfrm>
        </p:grpSpPr>
        <p:cxnSp>
          <p:nvCxnSpPr>
            <p:cNvPr id="19" name="Straight Connector 18"/>
            <p:cNvCxnSpPr/>
            <p:nvPr/>
          </p:nvCxnSpPr>
          <p:spPr>
            <a:xfrm>
              <a:off x="984902" y="1699348"/>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614" y="1584493"/>
              <a:ext cx="1035861"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Milliseconds</a:t>
              </a:r>
            </a:p>
          </p:txBody>
        </p:sp>
      </p:grpSp>
      <p:cxnSp>
        <p:nvCxnSpPr>
          <p:cNvPr id="23" name="Straight Connector 22"/>
          <p:cNvCxnSpPr/>
          <p:nvPr/>
        </p:nvCxnSpPr>
        <p:spPr>
          <a:xfrm flipH="1" flipV="1">
            <a:off x="1912340"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6599504" y="5418275"/>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96001" y="5579397"/>
            <a:ext cx="1007007"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No artifacts</a:t>
            </a:r>
          </a:p>
        </p:txBody>
      </p:sp>
      <p:sp>
        <p:nvSpPr>
          <p:cNvPr id="27" name="TextBox 26"/>
          <p:cNvSpPr txBox="1"/>
          <p:nvPr/>
        </p:nvSpPr>
        <p:spPr>
          <a:xfrm>
            <a:off x="1254956" y="5510413"/>
            <a:ext cx="131478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Parallax</a:t>
            </a:r>
          </a:p>
          <a:p>
            <a:pPr algn="ctr">
              <a:lnSpc>
                <a:spcPct val="90000"/>
              </a:lnSpc>
            </a:pPr>
            <a:r>
              <a:rPr lang="en-US" sz="1200" i="1" dirty="0">
                <a:solidFill>
                  <a:schemeClr val="tx2"/>
                </a:solidFill>
                <a:latin typeface="Trebuchet MS" panose="020B0603020202020204" pitchFamily="34" charset="0"/>
              </a:rPr>
              <a:t>and</a:t>
            </a:r>
          </a:p>
          <a:p>
            <a:pPr algn="ctr">
              <a:lnSpc>
                <a:spcPct val="90000"/>
              </a:lnSpc>
            </a:pPr>
            <a:r>
              <a:rPr lang="en-US" sz="1200" i="1" dirty="0">
                <a:solidFill>
                  <a:schemeClr val="tx2"/>
                </a:solidFill>
                <a:latin typeface="Trebuchet MS" panose="020B0603020202020204" pitchFamily="34" charset="0"/>
              </a:rPr>
              <a:t>motion artifacts</a:t>
            </a:r>
          </a:p>
        </p:txBody>
      </p:sp>
      <p:cxnSp>
        <p:nvCxnSpPr>
          <p:cNvPr id="28" name="Straight Connector 27"/>
          <p:cNvCxnSpPr/>
          <p:nvPr/>
        </p:nvCxnSpPr>
        <p:spPr>
          <a:xfrm flipH="1" flipV="1">
            <a:off x="4382806"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474553" y="5510413"/>
            <a:ext cx="181652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Motion artifacts</a:t>
            </a:r>
          </a:p>
          <a:p>
            <a:pPr algn="ctr">
              <a:lnSpc>
                <a:spcPct val="90000"/>
              </a:lnSpc>
            </a:pPr>
            <a:r>
              <a:rPr lang="en-US" sz="1200" i="1" dirty="0">
                <a:solidFill>
                  <a:schemeClr val="tx2"/>
                </a:solidFill>
                <a:latin typeface="Trebuchet MS" panose="020B0603020202020204" pitchFamily="34" charset="0"/>
              </a:rPr>
              <a:t>or</a:t>
            </a:r>
          </a:p>
          <a:p>
            <a:pPr algn="ctr">
              <a:lnSpc>
                <a:spcPct val="90000"/>
              </a:lnSpc>
            </a:pPr>
            <a:r>
              <a:rPr lang="en-US" sz="1200" i="1" dirty="0">
                <a:solidFill>
                  <a:schemeClr val="tx2"/>
                </a:solidFill>
                <a:latin typeface="Trebuchet MS" panose="020B0603020202020204" pitchFamily="34" charset="0"/>
              </a:rPr>
              <a:t>reduced dynamic range</a:t>
            </a:r>
          </a:p>
        </p:txBody>
      </p:sp>
      <p:sp>
        <p:nvSpPr>
          <p:cNvPr id="24" name="Freeform 23"/>
          <p:cNvSpPr/>
          <p:nvPr/>
        </p:nvSpPr>
        <p:spPr>
          <a:xfrm>
            <a:off x="1088231" y="2027439"/>
            <a:ext cx="76200" cy="231374"/>
          </a:xfrm>
          <a:custGeom>
            <a:avLst/>
            <a:gdLst>
              <a:gd name="connsiteX0" fmla="*/ 0 w 64294"/>
              <a:gd name="connsiteY0" fmla="*/ 0 h 157162"/>
              <a:gd name="connsiteX1" fmla="*/ 64294 w 64294"/>
              <a:gd name="connsiteY1" fmla="*/ 95250 h 157162"/>
              <a:gd name="connsiteX2" fmla="*/ 64294 w 64294"/>
              <a:gd name="connsiteY2" fmla="*/ 157162 h 157162"/>
              <a:gd name="connsiteX3" fmla="*/ 0 w 64294"/>
              <a:gd name="connsiteY3" fmla="*/ 76200 h 157162"/>
              <a:gd name="connsiteX4" fmla="*/ 0 w 64294"/>
              <a:gd name="connsiteY4" fmla="*/ 0 h 157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94" h="157162">
                <a:moveTo>
                  <a:pt x="0" y="0"/>
                </a:moveTo>
                <a:lnTo>
                  <a:pt x="64294" y="95250"/>
                </a:lnTo>
                <a:lnTo>
                  <a:pt x="64294" y="157162"/>
                </a:lnTo>
                <a:lnTo>
                  <a:pt x="0"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1"/>
          <p:cNvSpPr/>
          <p:nvPr/>
        </p:nvSpPr>
        <p:spPr>
          <a:xfrm>
            <a:off x="1030775" y="2017968"/>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030775" y="2133655"/>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974961" y="2348103"/>
            <a:ext cx="2673489" cy="452432"/>
          </a:xfrm>
          <a:prstGeom prst="rect">
            <a:avLst/>
          </a:prstGeom>
          <a:noFill/>
        </p:spPr>
        <p:txBody>
          <a:bodyPr wrap="square" rtlCol="0" anchor="ctr">
            <a:spAutoFit/>
          </a:bodyPr>
          <a:lstStyle/>
          <a:p>
            <a:pPr algn="ctr">
              <a:lnSpc>
                <a:spcPct val="90000"/>
              </a:lnSpc>
            </a:pPr>
            <a:r>
              <a:rPr lang="en-US" sz="1600" dirty="0" smtClean="0">
                <a:solidFill>
                  <a:schemeClr val="tx2"/>
                </a:solidFill>
                <a:latin typeface="Trebuchet MS" panose="020B0603020202020204" pitchFamily="34" charset="0"/>
              </a:rPr>
              <a:t>Accelerated patch-based</a:t>
            </a:r>
            <a:endParaRPr lang="en-US" sz="1600" dirty="0">
              <a:solidFill>
                <a:schemeClr val="tx2"/>
              </a:solidFill>
              <a:latin typeface="Trebuchet MS" panose="020B0603020202020204" pitchFamily="34" charset="0"/>
            </a:endParaRPr>
          </a:p>
          <a:p>
            <a:pPr algn="ctr">
              <a:lnSpc>
                <a:spcPct val="90000"/>
              </a:lnSpc>
            </a:pPr>
            <a:r>
              <a:rPr lang="en-US" sz="1000" dirty="0">
                <a:solidFill>
                  <a:schemeClr val="tx2"/>
                </a:solidFill>
                <a:latin typeface="Trebuchet MS" panose="020B0603020202020204" pitchFamily="34" charset="0"/>
              </a:rPr>
              <a:t>(</a:t>
            </a:r>
            <a:r>
              <a:rPr lang="en-US" sz="1000" dirty="0" err="1">
                <a:solidFill>
                  <a:schemeClr val="tx2"/>
                </a:solidFill>
                <a:latin typeface="Trebuchet MS" panose="020B0603020202020204" pitchFamily="34" charset="0"/>
              </a:rPr>
              <a:t>Bao</a:t>
            </a:r>
            <a:r>
              <a:rPr lang="en-US" sz="1000" dirty="0">
                <a:solidFill>
                  <a:schemeClr val="tx2"/>
                </a:solidFill>
                <a:latin typeface="Trebuchet MS" panose="020B0603020202020204" pitchFamily="34" charset="0"/>
              </a:rPr>
              <a:t> et al. ‘14)</a:t>
            </a:r>
          </a:p>
        </p:txBody>
      </p:sp>
      <p:sp>
        <p:nvSpPr>
          <p:cNvPr id="33" name="TextBox 32"/>
          <p:cNvSpPr txBox="1"/>
          <p:nvPr/>
        </p:nvSpPr>
        <p:spPr>
          <a:xfrm>
            <a:off x="5326799" y="4455655"/>
            <a:ext cx="2536079" cy="812530"/>
          </a:xfrm>
          <a:prstGeom prst="rect">
            <a:avLst/>
          </a:prstGeom>
          <a:noFill/>
        </p:spPr>
        <p:txBody>
          <a:bodyPr wrap="square" rtlCol="0" anchor="ctr">
            <a:spAutoFit/>
          </a:bodyPr>
          <a:lstStyle/>
          <a:p>
            <a:pPr algn="ctr">
              <a:lnSpc>
                <a:spcPct val="90000"/>
              </a:lnSpc>
            </a:pPr>
            <a:r>
              <a:rPr lang="en-US" sz="1600" dirty="0" smtClean="0">
                <a:solidFill>
                  <a:schemeClr val="tx2"/>
                </a:solidFill>
                <a:latin typeface="Trebuchet MS" panose="020B0603020202020204" pitchFamily="34" charset="0"/>
              </a:rPr>
              <a:t>Fully non-rigid registration</a:t>
            </a:r>
            <a:endParaRPr lang="en-US" sz="1600" dirty="0">
              <a:solidFill>
                <a:schemeClr val="tx2"/>
              </a:solidFill>
              <a:latin typeface="Trebuchet MS" panose="020B0603020202020204" pitchFamily="34" charset="0"/>
            </a:endParaRPr>
          </a:p>
          <a:p>
            <a:pPr algn="ctr">
              <a:lnSpc>
                <a:spcPct val="90000"/>
              </a:lnSpc>
            </a:pPr>
            <a:r>
              <a:rPr lang="en-US" sz="1000" dirty="0">
                <a:solidFill>
                  <a:schemeClr val="tx2"/>
                </a:solidFill>
                <a:latin typeface="Trebuchet MS" panose="020B0603020202020204" pitchFamily="34" charset="0"/>
              </a:rPr>
              <a:t>(Hu et al. ‘12, Sen et al. ‘12,</a:t>
            </a:r>
            <a:endParaRPr lang="en-US" sz="1000" dirty="0">
              <a:solidFill>
                <a:schemeClr val="tx2"/>
              </a:solidFill>
            </a:endParaRPr>
          </a:p>
          <a:p>
            <a:pPr algn="ctr">
              <a:lnSpc>
                <a:spcPct val="90000"/>
              </a:lnSpc>
            </a:pPr>
            <a:r>
              <a:rPr lang="en-US" sz="1000" dirty="0">
                <a:solidFill>
                  <a:schemeClr val="tx2"/>
                </a:solidFill>
              </a:rPr>
              <a:t>Hu et al. </a:t>
            </a:r>
            <a:r>
              <a:rPr lang="en-US" sz="1000" dirty="0">
                <a:solidFill>
                  <a:schemeClr val="tx2"/>
                </a:solidFill>
                <a:latin typeface="Trebuchet MS" panose="020B0603020202020204" pitchFamily="34" charset="0"/>
              </a:rPr>
              <a:t>‘</a:t>
            </a:r>
            <a:r>
              <a:rPr lang="en-US" sz="1000" dirty="0">
                <a:solidFill>
                  <a:schemeClr val="tx2"/>
                </a:solidFill>
              </a:rPr>
              <a:t>13)</a:t>
            </a:r>
            <a:endParaRPr lang="en-US" sz="1000" dirty="0">
              <a:solidFill>
                <a:schemeClr val="tx2"/>
              </a:solidFill>
              <a:latin typeface="Trebuchet MS" panose="020B0603020202020204" pitchFamily="34" charset="0"/>
            </a:endParaRPr>
          </a:p>
        </p:txBody>
      </p:sp>
      <p:pic>
        <p:nvPicPr>
          <p:cNvPr id="3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741" t="4678" r="1449" b="7919"/>
          <a:stretch/>
        </p:blipFill>
        <p:spPr bwMode="auto">
          <a:xfrm>
            <a:off x="1269507" y="3000653"/>
            <a:ext cx="4714044" cy="1296139"/>
          </a:xfrm>
          <a:prstGeom prst="rect">
            <a:avLst/>
          </a:prstGeom>
          <a:noFill/>
          <a:effectLst>
            <a:glow rad="101600">
              <a:srgbClr val="92D050">
                <a:alpha val="60000"/>
              </a:srgb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TextBox 34"/>
          <p:cNvSpPr txBox="1"/>
          <p:nvPr/>
        </p:nvSpPr>
        <p:spPr>
          <a:xfrm>
            <a:off x="1985191" y="4455655"/>
            <a:ext cx="3204927" cy="341632"/>
          </a:xfrm>
          <a:prstGeom prst="rect">
            <a:avLst/>
          </a:prstGeom>
          <a:noFill/>
        </p:spPr>
        <p:txBody>
          <a:bodyPr wrap="square" rtlCol="0" anchor="ctr">
            <a:spAutoFit/>
          </a:bodyPr>
          <a:lstStyle/>
          <a:p>
            <a:pPr algn="ctr">
              <a:lnSpc>
                <a:spcPct val="90000"/>
              </a:lnSpc>
            </a:pPr>
            <a:r>
              <a:rPr lang="en-US" dirty="0" smtClean="0">
                <a:solidFill>
                  <a:schemeClr val="tx2"/>
                </a:solidFill>
                <a:latin typeface="Trebuchet MS" panose="020B0603020202020204" pitchFamily="34" charset="0"/>
              </a:rPr>
              <a:t>(VGA resolution)</a:t>
            </a:r>
            <a:endParaRPr lang="en-US" sz="1200" dirty="0">
              <a:solidFill>
                <a:schemeClr val="tx2"/>
              </a:solidFill>
              <a:latin typeface="Trebuchet MS" panose="020B0603020202020204" pitchFamily="34" charset="0"/>
            </a:endParaRPr>
          </a:p>
        </p:txBody>
      </p:sp>
    </p:spTree>
    <p:extLst>
      <p:ext uri="{BB962C8B-B14F-4D97-AF65-F5344CB8AC3E}">
        <p14:creationId xmlns:p14="http://schemas.microsoft.com/office/powerpoint/2010/main" val="110813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1117353" y="5400528"/>
            <a:ext cx="6769347" cy="0"/>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1124096" y="704899"/>
            <a:ext cx="0" cy="472673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01862" y="5537847"/>
            <a:ext cx="926857" cy="341632"/>
          </a:xfrm>
          <a:prstGeom prst="rect">
            <a:avLst/>
          </a:prstGeom>
          <a:noFill/>
        </p:spPr>
        <p:txBody>
          <a:bodyPr wrap="none" rtlCol="0" anchor="ctr">
            <a:spAutoFit/>
          </a:bodyPr>
          <a:lstStyle/>
          <a:p>
            <a:pPr algn="ctr">
              <a:lnSpc>
                <a:spcPct val="90000"/>
              </a:lnSpc>
            </a:pPr>
            <a:r>
              <a:rPr lang="en-US" dirty="0" smtClean="0">
                <a:solidFill>
                  <a:schemeClr val="tx2"/>
                </a:solidFill>
                <a:latin typeface="Trebuchet MS" panose="020B0603020202020204" pitchFamily="34" charset="0"/>
              </a:rPr>
              <a:t>Quality</a:t>
            </a:r>
          </a:p>
        </p:txBody>
      </p:sp>
      <p:sp>
        <p:nvSpPr>
          <p:cNvPr id="9" name="TextBox 8"/>
          <p:cNvSpPr txBox="1"/>
          <p:nvPr/>
        </p:nvSpPr>
        <p:spPr>
          <a:xfrm>
            <a:off x="-22890" y="674419"/>
            <a:ext cx="1037303" cy="341632"/>
          </a:xfrm>
          <a:prstGeom prst="rect">
            <a:avLst/>
          </a:prstGeom>
          <a:noFill/>
        </p:spPr>
        <p:txBody>
          <a:bodyPr vert="horz" wrap="square" rtlCol="0" anchor="ctr">
            <a:spAutoFit/>
          </a:bodyPr>
          <a:lstStyle/>
          <a:p>
            <a:pPr algn="ctr">
              <a:lnSpc>
                <a:spcPct val="90000"/>
              </a:lnSpc>
            </a:pPr>
            <a:r>
              <a:rPr lang="en-US" dirty="0" smtClean="0">
                <a:solidFill>
                  <a:schemeClr val="tx2"/>
                </a:solidFill>
                <a:latin typeface="Trebuchet MS" panose="020B0603020202020204" pitchFamily="34" charset="0"/>
              </a:rPr>
              <a:t>Speed</a:t>
            </a:r>
          </a:p>
        </p:txBody>
      </p:sp>
      <p:sp>
        <p:nvSpPr>
          <p:cNvPr id="18" name="Oval 17"/>
          <p:cNvSpPr/>
          <p:nvPr/>
        </p:nvSpPr>
        <p:spPr>
          <a:xfrm>
            <a:off x="6151828" y="1036510"/>
            <a:ext cx="914400" cy="914400"/>
          </a:xfrm>
          <a:prstGeom prst="ellipse">
            <a:avLst/>
          </a:prstGeom>
          <a:solidFill>
            <a:schemeClr val="tx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3200" y="120125"/>
            <a:ext cx="2743200" cy="584775"/>
          </a:xfrm>
          <a:prstGeom prst="rect">
            <a:avLst/>
          </a:prstGeom>
        </p:spPr>
        <p:txBody>
          <a:bodyPr wrap="square">
            <a:spAutoFit/>
          </a:bodyPr>
          <a:lstStyle/>
          <a:p>
            <a:r>
              <a:rPr lang="en-US" sz="3200" i="1" kern="0" dirty="0">
                <a:solidFill>
                  <a:srgbClr val="76B900"/>
                </a:solidFill>
                <a:latin typeface="Trebuchet MS" pitchFamily="34" charset="0"/>
                <a:ea typeface="+mj-ea"/>
                <a:cs typeface="+mj-cs"/>
              </a:rPr>
              <a:t>Related work</a:t>
            </a:r>
            <a:endParaRPr lang="en-US" dirty="0"/>
          </a:p>
        </p:txBody>
      </p:sp>
      <p:grpSp>
        <p:nvGrpSpPr>
          <p:cNvPr id="4" name="Group 3"/>
          <p:cNvGrpSpPr/>
          <p:nvPr/>
        </p:nvGrpSpPr>
        <p:grpSpPr>
          <a:xfrm>
            <a:off x="233814" y="4712609"/>
            <a:ext cx="881228" cy="258532"/>
            <a:chOff x="252864" y="4712609"/>
            <a:chExt cx="881228" cy="258532"/>
          </a:xfrm>
        </p:grpSpPr>
        <p:cxnSp>
          <p:nvCxnSpPr>
            <p:cNvPr id="3" name="Straight Connector 2"/>
            <p:cNvCxnSpPr/>
            <p:nvPr/>
          </p:nvCxnSpPr>
          <p:spPr>
            <a:xfrm>
              <a:off x="998290" y="4841875"/>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52864" y="4712609"/>
              <a:ext cx="73770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Minutes</a:t>
              </a:r>
            </a:p>
          </p:txBody>
        </p:sp>
      </p:grpSp>
      <p:grpSp>
        <p:nvGrpSpPr>
          <p:cNvPr id="6" name="Group 5"/>
          <p:cNvGrpSpPr/>
          <p:nvPr/>
        </p:nvGrpSpPr>
        <p:grpSpPr>
          <a:xfrm>
            <a:off x="228203" y="3060467"/>
            <a:ext cx="886839" cy="258532"/>
            <a:chOff x="247253" y="3053864"/>
            <a:chExt cx="886839" cy="258532"/>
          </a:xfrm>
        </p:grpSpPr>
        <p:cxnSp>
          <p:nvCxnSpPr>
            <p:cNvPr id="17" name="Straight Connector 16"/>
            <p:cNvCxnSpPr/>
            <p:nvPr/>
          </p:nvCxnSpPr>
          <p:spPr>
            <a:xfrm>
              <a:off x="998290" y="3183130"/>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7253" y="3053864"/>
              <a:ext cx="72648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Seconds</a:t>
              </a:r>
            </a:p>
          </p:txBody>
        </p:sp>
      </p:grpSp>
      <p:grpSp>
        <p:nvGrpSpPr>
          <p:cNvPr id="16" name="Group 15"/>
          <p:cNvGrpSpPr/>
          <p:nvPr/>
        </p:nvGrpSpPr>
        <p:grpSpPr>
          <a:xfrm>
            <a:off x="-35664" y="1408324"/>
            <a:ext cx="1137318" cy="258532"/>
            <a:chOff x="-16614" y="1584493"/>
            <a:chExt cx="1137318" cy="258532"/>
          </a:xfrm>
        </p:grpSpPr>
        <p:cxnSp>
          <p:nvCxnSpPr>
            <p:cNvPr id="19" name="Straight Connector 18"/>
            <p:cNvCxnSpPr/>
            <p:nvPr/>
          </p:nvCxnSpPr>
          <p:spPr>
            <a:xfrm>
              <a:off x="984902" y="1699348"/>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614" y="1584493"/>
              <a:ext cx="1035861"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Milliseconds</a:t>
              </a:r>
            </a:p>
          </p:txBody>
        </p:sp>
      </p:grpSp>
      <p:cxnSp>
        <p:nvCxnSpPr>
          <p:cNvPr id="23" name="Straight Connector 22"/>
          <p:cNvCxnSpPr/>
          <p:nvPr/>
        </p:nvCxnSpPr>
        <p:spPr>
          <a:xfrm flipH="1" flipV="1">
            <a:off x="1912340"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6599504" y="5418275"/>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96001" y="5579397"/>
            <a:ext cx="1007007"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No artifacts</a:t>
            </a:r>
          </a:p>
        </p:txBody>
      </p:sp>
      <p:sp>
        <p:nvSpPr>
          <p:cNvPr id="27" name="TextBox 26"/>
          <p:cNvSpPr txBox="1"/>
          <p:nvPr/>
        </p:nvSpPr>
        <p:spPr>
          <a:xfrm>
            <a:off x="1254956" y="5510413"/>
            <a:ext cx="131478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Parallax</a:t>
            </a:r>
          </a:p>
          <a:p>
            <a:pPr algn="ctr">
              <a:lnSpc>
                <a:spcPct val="90000"/>
              </a:lnSpc>
            </a:pPr>
            <a:r>
              <a:rPr lang="en-US" sz="1200" i="1" dirty="0">
                <a:solidFill>
                  <a:schemeClr val="tx2"/>
                </a:solidFill>
                <a:latin typeface="Trebuchet MS" panose="020B0603020202020204" pitchFamily="34" charset="0"/>
              </a:rPr>
              <a:t>and</a:t>
            </a:r>
          </a:p>
          <a:p>
            <a:pPr algn="ctr">
              <a:lnSpc>
                <a:spcPct val="90000"/>
              </a:lnSpc>
            </a:pPr>
            <a:r>
              <a:rPr lang="en-US" sz="1200" i="1" dirty="0">
                <a:solidFill>
                  <a:schemeClr val="tx2"/>
                </a:solidFill>
                <a:latin typeface="Trebuchet MS" panose="020B0603020202020204" pitchFamily="34" charset="0"/>
              </a:rPr>
              <a:t>motion artifacts</a:t>
            </a:r>
          </a:p>
        </p:txBody>
      </p:sp>
      <p:cxnSp>
        <p:nvCxnSpPr>
          <p:cNvPr id="28" name="Straight Connector 27"/>
          <p:cNvCxnSpPr/>
          <p:nvPr/>
        </p:nvCxnSpPr>
        <p:spPr>
          <a:xfrm flipH="1" flipV="1">
            <a:off x="4382806"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474553" y="5510413"/>
            <a:ext cx="181652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Motion artifacts</a:t>
            </a:r>
          </a:p>
          <a:p>
            <a:pPr algn="ctr">
              <a:lnSpc>
                <a:spcPct val="90000"/>
              </a:lnSpc>
            </a:pPr>
            <a:r>
              <a:rPr lang="en-US" sz="1200" i="1" dirty="0">
                <a:solidFill>
                  <a:schemeClr val="tx2"/>
                </a:solidFill>
                <a:latin typeface="Trebuchet MS" panose="020B0603020202020204" pitchFamily="34" charset="0"/>
              </a:rPr>
              <a:t>or</a:t>
            </a:r>
          </a:p>
          <a:p>
            <a:pPr algn="ctr">
              <a:lnSpc>
                <a:spcPct val="90000"/>
              </a:lnSpc>
            </a:pPr>
            <a:r>
              <a:rPr lang="en-US" sz="1200" i="1" dirty="0">
                <a:solidFill>
                  <a:schemeClr val="tx2"/>
                </a:solidFill>
                <a:latin typeface="Trebuchet MS" panose="020B0603020202020204" pitchFamily="34" charset="0"/>
              </a:rPr>
              <a:t>reduced dynamic range</a:t>
            </a:r>
          </a:p>
        </p:txBody>
      </p:sp>
      <p:sp>
        <p:nvSpPr>
          <p:cNvPr id="24" name="Freeform 23"/>
          <p:cNvSpPr/>
          <p:nvPr/>
        </p:nvSpPr>
        <p:spPr>
          <a:xfrm>
            <a:off x="1088231" y="2027439"/>
            <a:ext cx="76200" cy="231374"/>
          </a:xfrm>
          <a:custGeom>
            <a:avLst/>
            <a:gdLst>
              <a:gd name="connsiteX0" fmla="*/ 0 w 64294"/>
              <a:gd name="connsiteY0" fmla="*/ 0 h 157162"/>
              <a:gd name="connsiteX1" fmla="*/ 64294 w 64294"/>
              <a:gd name="connsiteY1" fmla="*/ 95250 h 157162"/>
              <a:gd name="connsiteX2" fmla="*/ 64294 w 64294"/>
              <a:gd name="connsiteY2" fmla="*/ 157162 h 157162"/>
              <a:gd name="connsiteX3" fmla="*/ 0 w 64294"/>
              <a:gd name="connsiteY3" fmla="*/ 76200 h 157162"/>
              <a:gd name="connsiteX4" fmla="*/ 0 w 64294"/>
              <a:gd name="connsiteY4" fmla="*/ 0 h 157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94" h="157162">
                <a:moveTo>
                  <a:pt x="0" y="0"/>
                </a:moveTo>
                <a:lnTo>
                  <a:pt x="64294" y="95250"/>
                </a:lnTo>
                <a:lnTo>
                  <a:pt x="64294" y="157162"/>
                </a:lnTo>
                <a:lnTo>
                  <a:pt x="0"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1"/>
          <p:cNvSpPr/>
          <p:nvPr/>
        </p:nvSpPr>
        <p:spPr>
          <a:xfrm>
            <a:off x="1030775" y="2017968"/>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030775" y="2133655"/>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974961" y="2348103"/>
            <a:ext cx="2673489" cy="452432"/>
          </a:xfrm>
          <a:prstGeom prst="rect">
            <a:avLst/>
          </a:prstGeom>
          <a:noFill/>
        </p:spPr>
        <p:txBody>
          <a:bodyPr wrap="square" rtlCol="0" anchor="ctr">
            <a:spAutoFit/>
          </a:bodyPr>
          <a:lstStyle/>
          <a:p>
            <a:pPr algn="ctr">
              <a:lnSpc>
                <a:spcPct val="90000"/>
              </a:lnSpc>
            </a:pPr>
            <a:r>
              <a:rPr lang="en-US" sz="1600" dirty="0" smtClean="0">
                <a:solidFill>
                  <a:schemeClr val="tx2"/>
                </a:solidFill>
                <a:latin typeface="Trebuchet MS" panose="020B0603020202020204" pitchFamily="34" charset="0"/>
              </a:rPr>
              <a:t>Accelerated patch-based</a:t>
            </a:r>
            <a:endParaRPr lang="en-US" sz="1600" dirty="0">
              <a:solidFill>
                <a:schemeClr val="tx2"/>
              </a:solidFill>
              <a:latin typeface="Trebuchet MS" panose="020B0603020202020204" pitchFamily="34" charset="0"/>
            </a:endParaRPr>
          </a:p>
          <a:p>
            <a:pPr algn="ctr">
              <a:lnSpc>
                <a:spcPct val="90000"/>
              </a:lnSpc>
            </a:pPr>
            <a:r>
              <a:rPr lang="en-US" sz="1000" dirty="0">
                <a:solidFill>
                  <a:schemeClr val="tx2"/>
                </a:solidFill>
                <a:latin typeface="Trebuchet MS" panose="020B0603020202020204" pitchFamily="34" charset="0"/>
              </a:rPr>
              <a:t>(</a:t>
            </a:r>
            <a:r>
              <a:rPr lang="en-US" sz="1000" dirty="0" err="1">
                <a:solidFill>
                  <a:schemeClr val="tx2"/>
                </a:solidFill>
                <a:latin typeface="Trebuchet MS" panose="020B0603020202020204" pitchFamily="34" charset="0"/>
              </a:rPr>
              <a:t>Bao</a:t>
            </a:r>
            <a:r>
              <a:rPr lang="en-US" sz="1000" dirty="0">
                <a:solidFill>
                  <a:schemeClr val="tx2"/>
                </a:solidFill>
                <a:latin typeface="Trebuchet MS" panose="020B0603020202020204" pitchFamily="34" charset="0"/>
              </a:rPr>
              <a:t> et al. ‘14)</a:t>
            </a:r>
          </a:p>
        </p:txBody>
      </p:sp>
      <p:sp>
        <p:nvSpPr>
          <p:cNvPr id="33" name="TextBox 32"/>
          <p:cNvSpPr txBox="1"/>
          <p:nvPr/>
        </p:nvSpPr>
        <p:spPr>
          <a:xfrm>
            <a:off x="5326799" y="4455655"/>
            <a:ext cx="2536079" cy="812530"/>
          </a:xfrm>
          <a:prstGeom prst="rect">
            <a:avLst/>
          </a:prstGeom>
          <a:noFill/>
        </p:spPr>
        <p:txBody>
          <a:bodyPr wrap="square" rtlCol="0" anchor="ctr">
            <a:spAutoFit/>
          </a:bodyPr>
          <a:lstStyle/>
          <a:p>
            <a:pPr algn="ctr">
              <a:lnSpc>
                <a:spcPct val="90000"/>
              </a:lnSpc>
            </a:pPr>
            <a:r>
              <a:rPr lang="en-US" sz="1600" dirty="0" smtClean="0">
                <a:solidFill>
                  <a:schemeClr val="tx2"/>
                </a:solidFill>
                <a:latin typeface="Trebuchet MS" panose="020B0603020202020204" pitchFamily="34" charset="0"/>
              </a:rPr>
              <a:t>Fully non-rigid registration</a:t>
            </a:r>
            <a:endParaRPr lang="en-US" sz="1600" dirty="0">
              <a:solidFill>
                <a:schemeClr val="tx2"/>
              </a:solidFill>
              <a:latin typeface="Trebuchet MS" panose="020B0603020202020204" pitchFamily="34" charset="0"/>
            </a:endParaRPr>
          </a:p>
          <a:p>
            <a:pPr algn="ctr">
              <a:lnSpc>
                <a:spcPct val="90000"/>
              </a:lnSpc>
            </a:pPr>
            <a:r>
              <a:rPr lang="en-US" sz="1000" dirty="0">
                <a:solidFill>
                  <a:schemeClr val="tx2"/>
                </a:solidFill>
                <a:latin typeface="Trebuchet MS" panose="020B0603020202020204" pitchFamily="34" charset="0"/>
              </a:rPr>
              <a:t>(Hu et al. ‘12, Sen et al. ‘12,</a:t>
            </a:r>
            <a:endParaRPr lang="en-US" sz="1000" dirty="0">
              <a:solidFill>
                <a:schemeClr val="tx2"/>
              </a:solidFill>
            </a:endParaRPr>
          </a:p>
          <a:p>
            <a:pPr algn="ctr">
              <a:lnSpc>
                <a:spcPct val="90000"/>
              </a:lnSpc>
            </a:pPr>
            <a:r>
              <a:rPr lang="en-US" sz="1000" dirty="0">
                <a:solidFill>
                  <a:schemeClr val="tx2"/>
                </a:solidFill>
              </a:rPr>
              <a:t>Hu et al. </a:t>
            </a:r>
            <a:r>
              <a:rPr lang="en-US" sz="1000" dirty="0">
                <a:solidFill>
                  <a:schemeClr val="tx2"/>
                </a:solidFill>
                <a:latin typeface="Trebuchet MS" panose="020B0603020202020204" pitchFamily="34" charset="0"/>
              </a:rPr>
              <a:t>‘</a:t>
            </a:r>
            <a:r>
              <a:rPr lang="en-US" sz="1000" dirty="0">
                <a:solidFill>
                  <a:schemeClr val="tx2"/>
                </a:solidFill>
              </a:rPr>
              <a:t>13)</a:t>
            </a:r>
            <a:endParaRPr lang="en-US" sz="1000" dirty="0">
              <a:solidFill>
                <a:schemeClr val="tx2"/>
              </a:solidFill>
              <a:latin typeface="Trebuchet MS" panose="020B0603020202020204" pitchFamily="34" charset="0"/>
            </a:endParaRPr>
          </a:p>
        </p:txBody>
      </p:sp>
      <p:sp>
        <p:nvSpPr>
          <p:cNvPr id="35" name="TextBox 34"/>
          <p:cNvSpPr txBox="1"/>
          <p:nvPr/>
        </p:nvSpPr>
        <p:spPr>
          <a:xfrm>
            <a:off x="1985191" y="4455655"/>
            <a:ext cx="3204927" cy="341632"/>
          </a:xfrm>
          <a:prstGeom prst="rect">
            <a:avLst/>
          </a:prstGeom>
          <a:noFill/>
        </p:spPr>
        <p:txBody>
          <a:bodyPr wrap="square" rtlCol="0" anchor="ctr">
            <a:spAutoFit/>
          </a:bodyPr>
          <a:lstStyle/>
          <a:p>
            <a:pPr algn="ctr">
              <a:lnSpc>
                <a:spcPct val="90000"/>
              </a:lnSpc>
            </a:pPr>
            <a:r>
              <a:rPr lang="en-US" dirty="0" smtClean="0">
                <a:solidFill>
                  <a:schemeClr val="tx2"/>
                </a:solidFill>
                <a:latin typeface="Trebuchet MS" panose="020B0603020202020204" pitchFamily="34" charset="0"/>
              </a:rPr>
              <a:t>(5MP resolution)</a:t>
            </a:r>
            <a:endParaRPr lang="en-US" sz="1200" dirty="0">
              <a:solidFill>
                <a:schemeClr val="tx2"/>
              </a:solidFill>
              <a:latin typeface="Trebuchet MS" panose="020B0603020202020204" pitchFamily="34" charset="0"/>
            </a:endParaRPr>
          </a:p>
        </p:txBody>
      </p:sp>
      <p:pic>
        <p:nvPicPr>
          <p:cNvPr id="49" name="Picture 48"/>
          <p:cNvPicPr>
            <a:picLocks noChangeAspect="1"/>
          </p:cNvPicPr>
          <p:nvPr/>
        </p:nvPicPr>
        <p:blipFill rotWithShape="1">
          <a:blip r:embed="rId3">
            <a:extLst>
              <a:ext uri="{28A0092B-C50C-407E-A947-70E740481C1C}">
                <a14:useLocalDpi xmlns:a14="http://schemas.microsoft.com/office/drawing/2010/main" val="0"/>
              </a:ext>
            </a:extLst>
          </a:blip>
          <a:srcRect b="3238"/>
          <a:stretch/>
        </p:blipFill>
        <p:spPr>
          <a:xfrm>
            <a:off x="1262139" y="3001133"/>
            <a:ext cx="4710056" cy="1302783"/>
          </a:xfrm>
          <a:prstGeom prst="rect">
            <a:avLst/>
          </a:prstGeom>
          <a:noFill/>
          <a:effectLst>
            <a:glow rad="101600">
              <a:srgbClr val="92D050">
                <a:alpha val="60000"/>
              </a:srgbClr>
            </a:glow>
          </a:effectLst>
        </p:spPr>
      </p:pic>
    </p:spTree>
    <p:extLst>
      <p:ext uri="{BB962C8B-B14F-4D97-AF65-F5344CB8AC3E}">
        <p14:creationId xmlns:p14="http://schemas.microsoft.com/office/powerpoint/2010/main" val="3462119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104172" y="120125"/>
            <a:ext cx="4021259" cy="584775"/>
          </a:xfrm>
          <a:prstGeom prst="rect">
            <a:avLst/>
          </a:prstGeom>
        </p:spPr>
        <p:txBody>
          <a:bodyPr wrap="square">
            <a:spAutoFit/>
          </a:bodyPr>
          <a:lstStyle/>
          <a:p>
            <a:r>
              <a:rPr lang="en-US" sz="3200" i="1" kern="0" dirty="0">
                <a:solidFill>
                  <a:srgbClr val="76B900"/>
                </a:solidFill>
                <a:latin typeface="Trebuchet MS" pitchFamily="34" charset="0"/>
              </a:rPr>
              <a:t>What about visually?</a:t>
            </a:r>
            <a:endParaRPr lang="en-US" sz="3200" dirty="0"/>
          </a:p>
        </p:txBody>
      </p:sp>
      <p:grpSp>
        <p:nvGrpSpPr>
          <p:cNvPr id="4" name="Group 3"/>
          <p:cNvGrpSpPr/>
          <p:nvPr/>
        </p:nvGrpSpPr>
        <p:grpSpPr>
          <a:xfrm>
            <a:off x="76688" y="993141"/>
            <a:ext cx="8152912" cy="4185919"/>
            <a:chOff x="76688" y="1437244"/>
            <a:chExt cx="8152912" cy="4185919"/>
          </a:xfrm>
        </p:grpSpPr>
        <p:grpSp>
          <p:nvGrpSpPr>
            <p:cNvPr id="3" name="Group 2"/>
            <p:cNvGrpSpPr/>
            <p:nvPr/>
          </p:nvGrpSpPr>
          <p:grpSpPr>
            <a:xfrm>
              <a:off x="76688" y="2059782"/>
              <a:ext cx="8076225" cy="2950368"/>
              <a:chOff x="137260" y="2221707"/>
              <a:chExt cx="8076225" cy="2950368"/>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260" y="2221707"/>
                <a:ext cx="3933824" cy="2950368"/>
              </a:xfrm>
              <a:prstGeom prst="rect">
                <a:avLst/>
              </a:prstGeom>
              <a:noFill/>
              <a:effectLst>
                <a:glow rad="101600">
                  <a:srgbClr val="92D050">
                    <a:alpha val="60000"/>
                  </a:srgbClr>
                </a:glow>
              </a:effec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8938" y="2221707"/>
                <a:ext cx="3934547" cy="2950368"/>
              </a:xfrm>
              <a:prstGeom prst="rect">
                <a:avLst/>
              </a:prstGeom>
              <a:noFill/>
              <a:effectLst>
                <a:glow rad="101600">
                  <a:srgbClr val="92D050">
                    <a:alpha val="60000"/>
                  </a:srgbClr>
                </a:glow>
              </a:effectLst>
            </p:spPr>
          </p:pic>
        </p:grp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0741" y="4715907"/>
              <a:ext cx="1209675" cy="907256"/>
            </a:xfrm>
            <a:prstGeom prst="rect">
              <a:avLst/>
            </a:prstGeom>
            <a:noFill/>
            <a:effectLst>
              <a:glow rad="101600">
                <a:srgbClr val="92D050">
                  <a:alpha val="60000"/>
                </a:srgbClr>
              </a:glow>
            </a:effectLst>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212" y="4715907"/>
              <a:ext cx="1209675" cy="907256"/>
            </a:xfrm>
            <a:prstGeom prst="rect">
              <a:avLst/>
            </a:prstGeom>
            <a:noFill/>
            <a:effectLst>
              <a:glow rad="101600">
                <a:srgbClr val="92D050">
                  <a:alpha val="60000"/>
                </a:srgbClr>
              </a:glow>
            </a:effectLst>
          </p:spPr>
        </p:pic>
        <p:sp>
          <p:nvSpPr>
            <p:cNvPr id="16" name="Rectangle 15"/>
            <p:cNvSpPr/>
            <p:nvPr/>
          </p:nvSpPr>
          <p:spPr>
            <a:xfrm>
              <a:off x="76688" y="1437244"/>
              <a:ext cx="2057400" cy="584775"/>
            </a:xfrm>
            <a:prstGeom prst="rect">
              <a:avLst/>
            </a:prstGeom>
          </p:spPr>
          <p:txBody>
            <a:bodyPr wrap="square">
              <a:spAutoFit/>
            </a:bodyPr>
            <a:lstStyle/>
            <a:p>
              <a:r>
                <a:rPr lang="en-US" sz="3200" i="1" kern="0" dirty="0">
                  <a:solidFill>
                    <a:srgbClr val="76B900"/>
                  </a:solidFill>
                  <a:latin typeface="Trebuchet MS" pitchFamily="34" charset="0"/>
                </a:rPr>
                <a:t>Ours</a:t>
              </a:r>
              <a:endParaRPr lang="en-US" sz="3200" dirty="0"/>
            </a:p>
          </p:txBody>
        </p:sp>
        <p:sp>
          <p:nvSpPr>
            <p:cNvPr id="17" name="Rectangle 16"/>
            <p:cNvSpPr/>
            <p:nvPr/>
          </p:nvSpPr>
          <p:spPr>
            <a:xfrm>
              <a:off x="5676900" y="1437244"/>
              <a:ext cx="2552700" cy="584775"/>
            </a:xfrm>
            <a:prstGeom prst="rect">
              <a:avLst/>
            </a:prstGeom>
          </p:spPr>
          <p:txBody>
            <a:bodyPr wrap="square">
              <a:spAutoFit/>
            </a:bodyPr>
            <a:lstStyle/>
            <a:p>
              <a:pPr algn="r"/>
              <a:r>
                <a:rPr lang="en-US" sz="3200" i="1" kern="0" dirty="0" err="1">
                  <a:solidFill>
                    <a:srgbClr val="76B900"/>
                  </a:solidFill>
                  <a:latin typeface="Trebuchet MS" pitchFamily="34" charset="0"/>
                </a:rPr>
                <a:t>Bao</a:t>
              </a:r>
              <a:r>
                <a:rPr lang="en-US" sz="3200" i="1" kern="0" dirty="0">
                  <a:solidFill>
                    <a:srgbClr val="76B900"/>
                  </a:solidFill>
                  <a:latin typeface="Trebuchet MS" pitchFamily="34" charset="0"/>
                </a:rPr>
                <a:t> et al.’s</a:t>
              </a:r>
              <a:endParaRPr lang="en-US" sz="3200" dirty="0"/>
            </a:p>
          </p:txBody>
        </p:sp>
      </p:grpSp>
      <p:sp>
        <p:nvSpPr>
          <p:cNvPr id="2" name="Rectangle 1"/>
          <p:cNvSpPr/>
          <p:nvPr/>
        </p:nvSpPr>
        <p:spPr>
          <a:xfrm>
            <a:off x="6799048" y="5179060"/>
            <a:ext cx="1430552" cy="461665"/>
          </a:xfrm>
          <a:prstGeom prst="rect">
            <a:avLst/>
          </a:prstGeom>
        </p:spPr>
        <p:txBody>
          <a:bodyPr wrap="square">
            <a:spAutoFit/>
          </a:bodyPr>
          <a:lstStyle/>
          <a:p>
            <a:r>
              <a:rPr lang="en-US" sz="2400" i="1" kern="0" dirty="0">
                <a:solidFill>
                  <a:srgbClr val="76B900"/>
                </a:solidFill>
                <a:latin typeface="Trebuchet MS" pitchFamily="34" charset="0"/>
              </a:rPr>
              <a:t> (2.5MP)</a:t>
            </a:r>
            <a:endParaRPr lang="en-US" sz="2400" dirty="0"/>
          </a:p>
        </p:txBody>
      </p:sp>
    </p:spTree>
    <p:extLst>
      <p:ext uri="{BB962C8B-B14F-4D97-AF65-F5344CB8AC3E}">
        <p14:creationId xmlns:p14="http://schemas.microsoft.com/office/powerpoint/2010/main" val="32859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73252" y="377638"/>
            <a:ext cx="9976104" cy="560153"/>
          </a:xfrm>
        </p:spPr>
        <p:txBody>
          <a:bodyPr/>
          <a:lstStyle/>
          <a:p>
            <a:r>
              <a:rPr lang="en-US" dirty="0" smtClean="0"/>
              <a:t>To sum up…</a:t>
            </a:r>
            <a:endParaRPr lang="en-US" dirty="0"/>
          </a:p>
        </p:txBody>
      </p:sp>
      <p:sp>
        <p:nvSpPr>
          <p:cNvPr id="4" name="Content Placeholder 3"/>
          <p:cNvSpPr>
            <a:spLocks noGrp="1"/>
          </p:cNvSpPr>
          <p:nvPr>
            <p:ph idx="1"/>
          </p:nvPr>
        </p:nvSpPr>
        <p:spPr/>
        <p:txBody>
          <a:bodyPr/>
          <a:lstStyle/>
          <a:p>
            <a:r>
              <a:rPr lang="en-US" dirty="0" smtClean="0"/>
              <a:t>A </a:t>
            </a:r>
            <a:r>
              <a:rPr lang="en-US" dirty="0" smtClean="0">
                <a:solidFill>
                  <a:schemeClr val="tx2"/>
                </a:solidFill>
              </a:rPr>
              <a:t>fast</a:t>
            </a:r>
            <a:r>
              <a:rPr lang="en-US" dirty="0" smtClean="0"/>
              <a:t> registration algorithm &gt;11x faster than the fastest published method</a:t>
            </a:r>
          </a:p>
          <a:p>
            <a:r>
              <a:rPr lang="en-US" dirty="0" smtClean="0"/>
              <a:t>We propose to use a sparse-to-dense approach</a:t>
            </a:r>
          </a:p>
          <a:p>
            <a:r>
              <a:rPr lang="en-US" dirty="0" smtClean="0"/>
              <a:t>In particular we propose:</a:t>
            </a:r>
          </a:p>
          <a:p>
            <a:pPr lvl="1"/>
            <a:r>
              <a:rPr lang="en-US" dirty="0" smtClean="0"/>
              <a:t>A </a:t>
            </a:r>
            <a:r>
              <a:rPr lang="en-US" dirty="0" smtClean="0">
                <a:solidFill>
                  <a:schemeClr val="tx2"/>
                </a:solidFill>
              </a:rPr>
              <a:t>fast</a:t>
            </a:r>
            <a:r>
              <a:rPr lang="en-US" dirty="0" smtClean="0"/>
              <a:t> and </a:t>
            </a:r>
            <a:r>
              <a:rPr lang="en-US" dirty="0" smtClean="0">
                <a:solidFill>
                  <a:schemeClr val="tx2"/>
                </a:solidFill>
              </a:rPr>
              <a:t>robust</a:t>
            </a:r>
            <a:r>
              <a:rPr lang="en-US" dirty="0" smtClean="0"/>
              <a:t> matcher (</a:t>
            </a:r>
            <a:r>
              <a:rPr lang="en-US" i="1" dirty="0" smtClean="0"/>
              <a:t>works better than the state of the art in dark regions</a:t>
            </a:r>
            <a:r>
              <a:rPr lang="en-US" dirty="0" smtClean="0"/>
              <a:t>)</a:t>
            </a:r>
          </a:p>
          <a:p>
            <a:pPr lvl="1"/>
            <a:r>
              <a:rPr lang="en-US" dirty="0" smtClean="0"/>
              <a:t>A </a:t>
            </a:r>
            <a:r>
              <a:rPr lang="en-US" dirty="0" smtClean="0">
                <a:solidFill>
                  <a:schemeClr val="tx2"/>
                </a:solidFill>
              </a:rPr>
              <a:t>fast</a:t>
            </a:r>
            <a:r>
              <a:rPr lang="en-US" dirty="0" smtClean="0"/>
              <a:t> method to filter matches between two images</a:t>
            </a:r>
          </a:p>
          <a:p>
            <a:pPr lvl="1"/>
            <a:r>
              <a:rPr lang="en-US" dirty="0" smtClean="0"/>
              <a:t>An </a:t>
            </a:r>
            <a:r>
              <a:rPr lang="en-US" dirty="0" smtClean="0">
                <a:solidFill>
                  <a:schemeClr val="tx2"/>
                </a:solidFill>
              </a:rPr>
              <a:t>error-tolerant</a:t>
            </a:r>
            <a:r>
              <a:rPr lang="en-US" dirty="0" smtClean="0"/>
              <a:t> image fusion method</a:t>
            </a:r>
          </a:p>
        </p:txBody>
      </p:sp>
      <p:sp>
        <p:nvSpPr>
          <p:cNvPr id="5" name="Text Placeholder 4"/>
          <p:cNvSpPr>
            <a:spLocks noGrp="1"/>
          </p:cNvSpPr>
          <p:nvPr>
            <p:ph type="body" sz="quarter" idx="10"/>
          </p:nvPr>
        </p:nvSpPr>
        <p:spPr/>
        <p:txBody>
          <a:bodyPr/>
          <a:lstStyle/>
          <a:p>
            <a:r>
              <a:rPr lang="en-US" dirty="0" smtClean="0"/>
              <a:t>Contributions</a:t>
            </a:r>
            <a:endParaRPr lang="en-US" dirty="0"/>
          </a:p>
        </p:txBody>
      </p:sp>
    </p:spTree>
    <p:extLst>
      <p:ext uri="{BB962C8B-B14F-4D97-AF65-F5344CB8AC3E}">
        <p14:creationId xmlns:p14="http://schemas.microsoft.com/office/powerpoint/2010/main" val="3747429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5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fade">
                                      <p:cBhvr>
                                        <p:cTn id="26" dur="500"/>
                                        <p:tgtEl>
                                          <p:spTgt spid="4">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fade">
                                      <p:cBhvr>
                                        <p:cTn id="31"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grpSp>
        <p:nvGrpSpPr>
          <p:cNvPr id="5" name="Reference"/>
          <p:cNvGrpSpPr/>
          <p:nvPr/>
        </p:nvGrpSpPr>
        <p:grpSpPr>
          <a:xfrm>
            <a:off x="813540" y="712522"/>
            <a:ext cx="6602520" cy="5421264"/>
            <a:chOff x="2185140" y="712522"/>
            <a:chExt cx="6602520" cy="5421264"/>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140" y="712522"/>
              <a:ext cx="6602520" cy="4951890"/>
            </a:xfrm>
            <a:prstGeom prst="rect">
              <a:avLst/>
            </a:prstGeom>
            <a:noFill/>
            <a:effectLst>
              <a:glow rad="101600">
                <a:srgbClr val="92D050">
                  <a:alpha val="60000"/>
                </a:srgbClr>
              </a:glow>
            </a:effectLst>
          </p:spPr>
        </p:pic>
        <p:sp>
          <p:nvSpPr>
            <p:cNvPr id="12" name="TextBox 11"/>
            <p:cNvSpPr txBox="1"/>
            <p:nvPr/>
          </p:nvSpPr>
          <p:spPr>
            <a:xfrm>
              <a:off x="4666304" y="5656732"/>
              <a:ext cx="16401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Reference</a:t>
              </a:r>
            </a:p>
          </p:txBody>
        </p:sp>
      </p:grpSp>
      <p:grpSp>
        <p:nvGrpSpPr>
          <p:cNvPr id="6" name="Source"/>
          <p:cNvGrpSpPr/>
          <p:nvPr/>
        </p:nvGrpSpPr>
        <p:grpSpPr>
          <a:xfrm>
            <a:off x="813540" y="712522"/>
            <a:ext cx="6602520" cy="5421264"/>
            <a:chOff x="2185140" y="712522"/>
            <a:chExt cx="6602520" cy="5421264"/>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5140" y="712522"/>
              <a:ext cx="6602520" cy="4951890"/>
            </a:xfrm>
            <a:prstGeom prst="rect">
              <a:avLst/>
            </a:prstGeom>
            <a:noFill/>
            <a:effectLst>
              <a:glow rad="101600">
                <a:srgbClr val="92D050">
                  <a:alpha val="60000"/>
                </a:srgbClr>
              </a:glow>
            </a:effectLst>
          </p:spPr>
        </p:pic>
        <p:sp>
          <p:nvSpPr>
            <p:cNvPr id="23" name="TextBox 22"/>
            <p:cNvSpPr txBox="1"/>
            <p:nvPr/>
          </p:nvSpPr>
          <p:spPr>
            <a:xfrm>
              <a:off x="4916372" y="5656732"/>
              <a:ext cx="114005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Source</a:t>
              </a:r>
            </a:p>
          </p:txBody>
        </p:sp>
      </p:grpSp>
      <p:grpSp>
        <p:nvGrpSpPr>
          <p:cNvPr id="7" name="Source Warped"/>
          <p:cNvGrpSpPr/>
          <p:nvPr/>
        </p:nvGrpSpPr>
        <p:grpSpPr>
          <a:xfrm>
            <a:off x="813540" y="712522"/>
            <a:ext cx="6602520" cy="5421264"/>
            <a:chOff x="2185140" y="712522"/>
            <a:chExt cx="6602520" cy="5421264"/>
          </a:xfrm>
        </p:grpSpPr>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5140" y="712522"/>
              <a:ext cx="6602520" cy="4951890"/>
            </a:xfrm>
            <a:prstGeom prst="rect">
              <a:avLst/>
            </a:prstGeom>
            <a:noFill/>
            <a:effectLst>
              <a:glow rad="101600">
                <a:srgbClr val="92D050">
                  <a:alpha val="60000"/>
                </a:srgbClr>
              </a:glow>
            </a:effectLst>
          </p:spPr>
        </p:pic>
        <p:sp>
          <p:nvSpPr>
            <p:cNvPr id="25" name="TextBox 24"/>
            <p:cNvSpPr txBox="1"/>
            <p:nvPr/>
          </p:nvSpPr>
          <p:spPr>
            <a:xfrm>
              <a:off x="4329673" y="5656732"/>
              <a:ext cx="2313454"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Warped source</a:t>
              </a:r>
            </a:p>
          </p:txBody>
        </p:sp>
      </p:grpSp>
      <p:grpSp>
        <p:nvGrpSpPr>
          <p:cNvPr id="4" name="HDR"/>
          <p:cNvGrpSpPr/>
          <p:nvPr/>
        </p:nvGrpSpPr>
        <p:grpSpPr>
          <a:xfrm>
            <a:off x="813540" y="712522"/>
            <a:ext cx="6602520" cy="5421264"/>
            <a:chOff x="2185140" y="712522"/>
            <a:chExt cx="6602520" cy="5421264"/>
          </a:xfrm>
        </p:grpSpPr>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5140" y="712522"/>
              <a:ext cx="6602520" cy="4951890"/>
            </a:xfrm>
            <a:prstGeom prst="rect">
              <a:avLst/>
            </a:prstGeom>
            <a:noFill/>
            <a:effectLst>
              <a:glow rad="101600">
                <a:srgbClr val="92D050">
                  <a:alpha val="60000"/>
                </a:srgbClr>
              </a:glow>
            </a:effectLst>
          </p:spPr>
        </p:pic>
        <p:sp>
          <p:nvSpPr>
            <p:cNvPr id="28" name="TextBox 27"/>
            <p:cNvSpPr txBox="1"/>
            <p:nvPr/>
          </p:nvSpPr>
          <p:spPr>
            <a:xfrm>
              <a:off x="5097512" y="5656732"/>
              <a:ext cx="777777"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HDR</a:t>
              </a:r>
            </a:p>
          </p:txBody>
        </p:sp>
      </p:grpSp>
    </p:spTree>
    <p:extLst>
      <p:ext uri="{BB962C8B-B14F-4D97-AF65-F5344CB8AC3E}">
        <p14:creationId xmlns:p14="http://schemas.microsoft.com/office/powerpoint/2010/main" val="2736645718"/>
      </p:ext>
    </p:extLst>
  </p:cSld>
  <p:clrMapOvr>
    <a:masterClrMapping/>
  </p:clrMapOvr>
  <mc:AlternateContent xmlns:mc="http://schemas.openxmlformats.org/markup-compatibility/2006" xmlns:p14="http://schemas.microsoft.com/office/powerpoint/2010/main">
    <mc:Choice Requires="p14">
      <p:transition p14:dur="10" advClick="0" advTm="13000"/>
    </mc:Choice>
    <mc:Fallback xmlns="">
      <p:transition advClick="0"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500"/>
                                  </p:stCondLst>
                                  <p:childTnLst>
                                    <p:animEffect transition="out" filter="fade">
                                      <p:cBhvr>
                                        <p:cTn id="6" dur="250"/>
                                        <p:tgtEl>
                                          <p:spTgt spid="5"/>
                                        </p:tgtEl>
                                      </p:cBhvr>
                                    </p:animEffect>
                                    <p:set>
                                      <p:cBhvr>
                                        <p:cTn id="7" dur="1" fill="hold">
                                          <p:stCondLst>
                                            <p:cond delay="249"/>
                                          </p:stCondLst>
                                        </p:cTn>
                                        <p:tgtEl>
                                          <p:spTgt spid="5"/>
                                        </p:tgtEl>
                                        <p:attrNameLst>
                                          <p:attrName>style.visibility</p:attrName>
                                        </p:attrNameLst>
                                      </p:cBhvr>
                                      <p:to>
                                        <p:strVal val="hidden"/>
                                      </p:to>
                                    </p:set>
                                  </p:childTnLst>
                                </p:cTn>
                              </p:par>
                              <p:par>
                                <p:cTn id="8" presetID="10" presetClass="entr" presetSubtype="0" fill="hold" nodeType="withEffect">
                                  <p:stCondLst>
                                    <p:cond delay="2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childTnLst>
                          </p:cTn>
                        </p:par>
                        <p:par>
                          <p:cTn id="11" fill="hold">
                            <p:stCondLst>
                              <p:cond delay="2750"/>
                            </p:stCondLst>
                            <p:childTnLst>
                              <p:par>
                                <p:cTn id="12" presetID="10" presetClass="exit" presetSubtype="0" fill="hold" nodeType="afterEffect">
                                  <p:stCondLst>
                                    <p:cond delay="2500"/>
                                  </p:stCondLst>
                                  <p:childTnLst>
                                    <p:animEffect transition="out" filter="fade">
                                      <p:cBhvr>
                                        <p:cTn id="13" dur="250"/>
                                        <p:tgtEl>
                                          <p:spTgt spid="6"/>
                                        </p:tgtEl>
                                      </p:cBhvr>
                                    </p:animEffect>
                                    <p:set>
                                      <p:cBhvr>
                                        <p:cTn id="14" dur="1" fill="hold">
                                          <p:stCondLst>
                                            <p:cond delay="249"/>
                                          </p:stCondLst>
                                        </p:cTn>
                                        <p:tgtEl>
                                          <p:spTgt spid="6"/>
                                        </p:tgtEl>
                                        <p:attrNameLst>
                                          <p:attrName>style.visibility</p:attrName>
                                        </p:attrNameLst>
                                      </p:cBhvr>
                                      <p:to>
                                        <p:strVal val="hidden"/>
                                      </p:to>
                                    </p:set>
                                  </p:childTnLst>
                                </p:cTn>
                              </p:par>
                              <p:par>
                                <p:cTn id="15" presetID="10" presetClass="entr" presetSubtype="0" fill="hold" nodeType="withEffect">
                                  <p:stCondLst>
                                    <p:cond delay="2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childTnLst>
                                </p:cTn>
                              </p:par>
                            </p:childTnLst>
                          </p:cTn>
                        </p:par>
                        <p:par>
                          <p:cTn id="18" fill="hold">
                            <p:stCondLst>
                              <p:cond delay="5500"/>
                            </p:stCondLst>
                            <p:childTnLst>
                              <p:par>
                                <p:cTn id="19" presetID="10" presetClass="exit" presetSubtype="0" fill="hold" nodeType="afterEffect">
                                  <p:stCondLst>
                                    <p:cond delay="2500"/>
                                  </p:stCondLst>
                                  <p:childTnLst>
                                    <p:animEffect transition="out" filter="fade">
                                      <p:cBhvr>
                                        <p:cTn id="20" dur="250"/>
                                        <p:tgtEl>
                                          <p:spTgt spid="5"/>
                                        </p:tgtEl>
                                      </p:cBhvr>
                                    </p:animEffect>
                                    <p:set>
                                      <p:cBhvr>
                                        <p:cTn id="21" dur="1" fill="hold">
                                          <p:stCondLst>
                                            <p:cond delay="249"/>
                                          </p:stCondLst>
                                        </p:cTn>
                                        <p:tgtEl>
                                          <p:spTgt spid="5"/>
                                        </p:tgtEl>
                                        <p:attrNameLst>
                                          <p:attrName>style.visibility</p:attrName>
                                        </p:attrNameLst>
                                      </p:cBhvr>
                                      <p:to>
                                        <p:strVal val="hidden"/>
                                      </p:to>
                                    </p:set>
                                  </p:childTnLst>
                                </p:cTn>
                              </p:par>
                              <p:par>
                                <p:cTn id="22" presetID="10" presetClass="entr" presetSubtype="0" fill="hold" nodeType="withEffect">
                                  <p:stCondLst>
                                    <p:cond delay="2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childTnLst>
                                </p:cTn>
                              </p:par>
                            </p:childTnLst>
                          </p:cTn>
                        </p:par>
                        <p:par>
                          <p:cTn id="25" fill="hold">
                            <p:stCondLst>
                              <p:cond delay="8250"/>
                            </p:stCondLst>
                            <p:childTnLst>
                              <p:par>
                                <p:cTn id="26" presetID="10" presetClass="exit" presetSubtype="0" fill="hold" nodeType="afterEffect">
                                  <p:stCondLst>
                                    <p:cond delay="2500"/>
                                  </p:stCondLst>
                                  <p:childTnLst>
                                    <p:animEffect transition="out" filter="fade">
                                      <p:cBhvr>
                                        <p:cTn id="27" dur="250"/>
                                        <p:tgtEl>
                                          <p:spTgt spid="7"/>
                                        </p:tgtEl>
                                      </p:cBhvr>
                                    </p:animEffect>
                                    <p:set>
                                      <p:cBhvr>
                                        <p:cTn id="28" dur="1" fill="hold">
                                          <p:stCondLst>
                                            <p:cond delay="249"/>
                                          </p:stCondLst>
                                        </p:cTn>
                                        <p:tgtEl>
                                          <p:spTgt spid="7"/>
                                        </p:tgtEl>
                                        <p:attrNameLst>
                                          <p:attrName>style.visibility</p:attrName>
                                        </p:attrNameLst>
                                      </p:cBhvr>
                                      <p:to>
                                        <p:strVal val="hidden"/>
                                      </p:to>
                                    </p:set>
                                  </p:childTnLst>
                                </p:cTn>
                              </p:par>
                              <p:par>
                                <p:cTn id="29" presetID="10" presetClass="entr" presetSubtype="0" fill="hold" nodeType="withEffect">
                                  <p:stCondLst>
                                    <p:cond delay="2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sp>
        <p:nvSpPr>
          <p:cNvPr id="28" name="TextBox 27"/>
          <p:cNvSpPr txBox="1"/>
          <p:nvPr/>
        </p:nvSpPr>
        <p:spPr>
          <a:xfrm>
            <a:off x="1110270" y="4500417"/>
            <a:ext cx="19607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Naïve fusion</a:t>
            </a:r>
          </a:p>
        </p:txBody>
      </p:sp>
      <p:grpSp>
        <p:nvGrpSpPr>
          <p:cNvPr id="7" name="Group 6"/>
          <p:cNvGrpSpPr/>
          <p:nvPr/>
        </p:nvGrpSpPr>
        <p:grpSpPr>
          <a:xfrm>
            <a:off x="144710" y="1522547"/>
            <a:ext cx="7940180" cy="2918936"/>
            <a:chOff x="170073" y="1522547"/>
            <a:chExt cx="7940180" cy="2918936"/>
          </a:xfrm>
        </p:grpSpPr>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338" y="1522547"/>
              <a:ext cx="3891915" cy="2918936"/>
            </a:xfrm>
            <a:prstGeom prst="rect">
              <a:avLst/>
            </a:prstGeom>
            <a:noFill/>
            <a:effectLst>
              <a:glow rad="101600">
                <a:srgbClr val="92D050">
                  <a:alpha val="60000"/>
                </a:srgbClr>
              </a:glo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0073" y="1522547"/>
              <a:ext cx="3891915" cy="2918936"/>
            </a:xfrm>
            <a:prstGeom prst="rect">
              <a:avLst/>
            </a:prstGeom>
            <a:noFill/>
            <a:effectLst>
              <a:glow rad="101600">
                <a:srgbClr val="92D050">
                  <a:alpha val="60000"/>
                </a:srgbClr>
              </a:glow>
            </a:effectLst>
          </p:spPr>
        </p:pic>
      </p:grpSp>
      <p:sp>
        <p:nvSpPr>
          <p:cNvPr id="8" name="TextBox 7"/>
          <p:cNvSpPr txBox="1"/>
          <p:nvPr/>
        </p:nvSpPr>
        <p:spPr>
          <a:xfrm>
            <a:off x="5310019" y="4500417"/>
            <a:ext cx="165782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Our result</a:t>
            </a:r>
          </a:p>
        </p:txBody>
      </p:sp>
      <p:sp>
        <p:nvSpPr>
          <p:cNvPr id="9" name="Right Arrow 8"/>
          <p:cNvSpPr/>
          <p:nvPr/>
        </p:nvSpPr>
        <p:spPr>
          <a:xfrm rot="7876132">
            <a:off x="3585178" y="1681984"/>
            <a:ext cx="348618" cy="166354"/>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7876132">
            <a:off x="2378030" y="1922709"/>
            <a:ext cx="348618" cy="166354"/>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920905"/>
      </p:ext>
    </p:extLst>
  </p:cSld>
  <p:clrMapOvr>
    <a:masterClrMapping/>
  </p:clrMapOvr>
  <mc:AlternateContent xmlns:mc="http://schemas.openxmlformats.org/markup-compatibility/2006" xmlns:p14="http://schemas.microsoft.com/office/powerpoint/2010/main">
    <mc:Choice Requires="p14">
      <p:transition p14:dur="10" advClick="0" advTm="7500"/>
    </mc:Choice>
    <mc:Fallback xmlns="">
      <p:transition advClick="0" advTm="750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0328" y="279288"/>
            <a:ext cx="6808947" cy="5102868"/>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37657" y="2640453"/>
            <a:ext cx="2096434" cy="1572325"/>
          </a:xfrm>
          <a:prstGeom prst="rect">
            <a:avLst/>
          </a:prstGeom>
          <a:noFill/>
          <a:effectLst>
            <a:glow rad="101600">
              <a:srgbClr val="92D050">
                <a:alpha val="60000"/>
              </a:srgbClr>
            </a:glow>
          </a:effec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7658" y="4378462"/>
            <a:ext cx="2096433" cy="1572325"/>
          </a:xfrm>
          <a:prstGeom prst="rect">
            <a:avLst/>
          </a:prstGeom>
          <a:noFill/>
          <a:effectLst>
            <a:glow rad="101600">
              <a:srgbClr val="92D050">
                <a:alpha val="60000"/>
              </a:srgbClr>
            </a:glow>
          </a:effectLst>
        </p:spPr>
      </p:pic>
      <p:sp>
        <p:nvSpPr>
          <p:cNvPr id="7" name="TextBox 6"/>
          <p:cNvSpPr txBox="1"/>
          <p:nvPr/>
        </p:nvSpPr>
        <p:spPr>
          <a:xfrm>
            <a:off x="71318" y="5590626"/>
            <a:ext cx="2560317" cy="535531"/>
          </a:xfrm>
          <a:prstGeom prst="rect">
            <a:avLst/>
          </a:prstGeom>
          <a:noFill/>
        </p:spPr>
        <p:txBody>
          <a:bodyPr wrap="none" rtlCol="0" anchor="ctr">
            <a:spAutoFit/>
          </a:bodyPr>
          <a:lstStyle/>
          <a:p>
            <a:pPr algn="ctr">
              <a:lnSpc>
                <a:spcPct val="90000"/>
              </a:lnSpc>
            </a:pPr>
            <a:r>
              <a:rPr lang="en-US" sz="3200" i="1" kern="0" dirty="0">
                <a:solidFill>
                  <a:schemeClr val="tx2"/>
                </a:solidFill>
                <a:latin typeface="Trebuchet MS" pitchFamily="34" charset="0"/>
                <a:ea typeface="+mj-ea"/>
                <a:cs typeface="+mj-cs"/>
              </a:rPr>
              <a:t>what is HDR?</a:t>
            </a:r>
          </a:p>
        </p:txBody>
      </p:sp>
    </p:spTree>
    <p:extLst>
      <p:ext uri="{BB962C8B-B14F-4D97-AF65-F5344CB8AC3E}">
        <p14:creationId xmlns:p14="http://schemas.microsoft.com/office/powerpoint/2010/main" val="2351630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grpSp>
        <p:nvGrpSpPr>
          <p:cNvPr id="5" name="Reference"/>
          <p:cNvGrpSpPr/>
          <p:nvPr/>
        </p:nvGrpSpPr>
        <p:grpSpPr>
          <a:xfrm>
            <a:off x="813540" y="713244"/>
            <a:ext cx="6602520" cy="5420542"/>
            <a:chOff x="2185140" y="713244"/>
            <a:chExt cx="6602520" cy="5420542"/>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5140" y="713244"/>
              <a:ext cx="6602520" cy="4950445"/>
            </a:xfrm>
            <a:prstGeom prst="rect">
              <a:avLst/>
            </a:prstGeom>
            <a:noFill/>
            <a:effectLst>
              <a:glow rad="101600">
                <a:srgbClr val="92D050">
                  <a:alpha val="60000"/>
                </a:srgbClr>
              </a:glow>
            </a:effectLst>
          </p:spPr>
        </p:pic>
        <p:sp>
          <p:nvSpPr>
            <p:cNvPr id="12" name="TextBox 11"/>
            <p:cNvSpPr txBox="1"/>
            <p:nvPr/>
          </p:nvSpPr>
          <p:spPr>
            <a:xfrm>
              <a:off x="4666304" y="5656732"/>
              <a:ext cx="16401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Reference</a:t>
              </a:r>
            </a:p>
          </p:txBody>
        </p:sp>
      </p:grpSp>
      <p:grpSp>
        <p:nvGrpSpPr>
          <p:cNvPr id="6" name="Source"/>
          <p:cNvGrpSpPr/>
          <p:nvPr/>
        </p:nvGrpSpPr>
        <p:grpSpPr>
          <a:xfrm>
            <a:off x="813540" y="713244"/>
            <a:ext cx="6602520" cy="5420542"/>
            <a:chOff x="2185140" y="713244"/>
            <a:chExt cx="6602520" cy="5420542"/>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5140" y="713244"/>
              <a:ext cx="6602520" cy="4950445"/>
            </a:xfrm>
            <a:prstGeom prst="rect">
              <a:avLst/>
            </a:prstGeom>
            <a:noFill/>
            <a:effectLst>
              <a:glow rad="101600">
                <a:srgbClr val="92D050">
                  <a:alpha val="60000"/>
                </a:srgbClr>
              </a:glow>
            </a:effectLst>
          </p:spPr>
        </p:pic>
        <p:sp>
          <p:nvSpPr>
            <p:cNvPr id="23" name="TextBox 22"/>
            <p:cNvSpPr txBox="1"/>
            <p:nvPr/>
          </p:nvSpPr>
          <p:spPr>
            <a:xfrm>
              <a:off x="4916372" y="5656732"/>
              <a:ext cx="114005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Source</a:t>
              </a:r>
            </a:p>
          </p:txBody>
        </p:sp>
      </p:grpSp>
      <p:grpSp>
        <p:nvGrpSpPr>
          <p:cNvPr id="7" name="Source Warped"/>
          <p:cNvGrpSpPr/>
          <p:nvPr/>
        </p:nvGrpSpPr>
        <p:grpSpPr>
          <a:xfrm>
            <a:off x="813540" y="713244"/>
            <a:ext cx="6602520" cy="5420542"/>
            <a:chOff x="2185140" y="713244"/>
            <a:chExt cx="6602520" cy="5420542"/>
          </a:xfrm>
        </p:grpSpPr>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5140" y="713244"/>
              <a:ext cx="6602520" cy="4950445"/>
            </a:xfrm>
            <a:prstGeom prst="rect">
              <a:avLst/>
            </a:prstGeom>
            <a:noFill/>
            <a:effectLst>
              <a:glow rad="101600">
                <a:srgbClr val="92D050">
                  <a:alpha val="60000"/>
                </a:srgbClr>
              </a:glow>
            </a:effectLst>
          </p:spPr>
        </p:pic>
        <p:sp>
          <p:nvSpPr>
            <p:cNvPr id="25" name="TextBox 24"/>
            <p:cNvSpPr txBox="1"/>
            <p:nvPr/>
          </p:nvSpPr>
          <p:spPr>
            <a:xfrm>
              <a:off x="4329673" y="5656732"/>
              <a:ext cx="2313454"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Warped source</a:t>
              </a:r>
            </a:p>
          </p:txBody>
        </p:sp>
      </p:grpSp>
      <p:grpSp>
        <p:nvGrpSpPr>
          <p:cNvPr id="4" name="HDR"/>
          <p:cNvGrpSpPr/>
          <p:nvPr/>
        </p:nvGrpSpPr>
        <p:grpSpPr>
          <a:xfrm>
            <a:off x="813540" y="713244"/>
            <a:ext cx="6602520" cy="5420542"/>
            <a:chOff x="2185140" y="713244"/>
            <a:chExt cx="6602520" cy="5420542"/>
          </a:xfrm>
        </p:grpSpPr>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5140" y="713244"/>
              <a:ext cx="6602520" cy="4950445"/>
            </a:xfrm>
            <a:prstGeom prst="rect">
              <a:avLst/>
            </a:prstGeom>
            <a:noFill/>
            <a:effectLst>
              <a:glow rad="101600">
                <a:srgbClr val="92D050">
                  <a:alpha val="60000"/>
                </a:srgbClr>
              </a:glow>
            </a:effectLst>
          </p:spPr>
        </p:pic>
        <p:sp>
          <p:nvSpPr>
            <p:cNvPr id="28" name="TextBox 27"/>
            <p:cNvSpPr txBox="1"/>
            <p:nvPr/>
          </p:nvSpPr>
          <p:spPr>
            <a:xfrm>
              <a:off x="5097512" y="5656732"/>
              <a:ext cx="777777"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HDR</a:t>
              </a:r>
            </a:p>
          </p:txBody>
        </p:sp>
      </p:grpSp>
    </p:spTree>
    <p:extLst>
      <p:ext uri="{BB962C8B-B14F-4D97-AF65-F5344CB8AC3E}">
        <p14:creationId xmlns:p14="http://schemas.microsoft.com/office/powerpoint/2010/main" val="1893803664"/>
      </p:ext>
    </p:extLst>
  </p:cSld>
  <p:clrMapOvr>
    <a:masterClrMapping/>
  </p:clrMapOvr>
  <mc:AlternateContent xmlns:mc="http://schemas.openxmlformats.org/markup-compatibility/2006" xmlns:p14="http://schemas.microsoft.com/office/powerpoint/2010/main">
    <mc:Choice Requires="p14">
      <p:transition p14:dur="10" advClick="0" advTm="13000"/>
    </mc:Choice>
    <mc:Fallback xmlns="">
      <p:transition advClick="0"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500"/>
                                  </p:stCondLst>
                                  <p:childTnLst>
                                    <p:animEffect transition="out" filter="fade">
                                      <p:cBhvr>
                                        <p:cTn id="6" dur="250"/>
                                        <p:tgtEl>
                                          <p:spTgt spid="5"/>
                                        </p:tgtEl>
                                      </p:cBhvr>
                                    </p:animEffect>
                                    <p:set>
                                      <p:cBhvr>
                                        <p:cTn id="7" dur="1" fill="hold">
                                          <p:stCondLst>
                                            <p:cond delay="249"/>
                                          </p:stCondLst>
                                        </p:cTn>
                                        <p:tgtEl>
                                          <p:spTgt spid="5"/>
                                        </p:tgtEl>
                                        <p:attrNameLst>
                                          <p:attrName>style.visibility</p:attrName>
                                        </p:attrNameLst>
                                      </p:cBhvr>
                                      <p:to>
                                        <p:strVal val="hidden"/>
                                      </p:to>
                                    </p:set>
                                  </p:childTnLst>
                                </p:cTn>
                              </p:par>
                              <p:par>
                                <p:cTn id="8" presetID="10" presetClass="entr" presetSubtype="0" fill="hold" nodeType="withEffect">
                                  <p:stCondLst>
                                    <p:cond delay="2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childTnLst>
                          </p:cTn>
                        </p:par>
                        <p:par>
                          <p:cTn id="11" fill="hold">
                            <p:stCondLst>
                              <p:cond delay="2750"/>
                            </p:stCondLst>
                            <p:childTnLst>
                              <p:par>
                                <p:cTn id="12" presetID="10" presetClass="exit" presetSubtype="0" fill="hold" nodeType="afterEffect">
                                  <p:stCondLst>
                                    <p:cond delay="2500"/>
                                  </p:stCondLst>
                                  <p:childTnLst>
                                    <p:animEffect transition="out" filter="fade">
                                      <p:cBhvr>
                                        <p:cTn id="13" dur="250"/>
                                        <p:tgtEl>
                                          <p:spTgt spid="6"/>
                                        </p:tgtEl>
                                      </p:cBhvr>
                                    </p:animEffect>
                                    <p:set>
                                      <p:cBhvr>
                                        <p:cTn id="14" dur="1" fill="hold">
                                          <p:stCondLst>
                                            <p:cond delay="249"/>
                                          </p:stCondLst>
                                        </p:cTn>
                                        <p:tgtEl>
                                          <p:spTgt spid="6"/>
                                        </p:tgtEl>
                                        <p:attrNameLst>
                                          <p:attrName>style.visibility</p:attrName>
                                        </p:attrNameLst>
                                      </p:cBhvr>
                                      <p:to>
                                        <p:strVal val="hidden"/>
                                      </p:to>
                                    </p:set>
                                  </p:childTnLst>
                                </p:cTn>
                              </p:par>
                              <p:par>
                                <p:cTn id="15" presetID="10" presetClass="entr" presetSubtype="0" fill="hold" nodeType="withEffect">
                                  <p:stCondLst>
                                    <p:cond delay="2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childTnLst>
                                </p:cTn>
                              </p:par>
                            </p:childTnLst>
                          </p:cTn>
                        </p:par>
                        <p:par>
                          <p:cTn id="18" fill="hold">
                            <p:stCondLst>
                              <p:cond delay="5500"/>
                            </p:stCondLst>
                            <p:childTnLst>
                              <p:par>
                                <p:cTn id="19" presetID="10" presetClass="exit" presetSubtype="0" fill="hold" nodeType="afterEffect">
                                  <p:stCondLst>
                                    <p:cond delay="2500"/>
                                  </p:stCondLst>
                                  <p:childTnLst>
                                    <p:animEffect transition="out" filter="fade">
                                      <p:cBhvr>
                                        <p:cTn id="20" dur="250"/>
                                        <p:tgtEl>
                                          <p:spTgt spid="5"/>
                                        </p:tgtEl>
                                      </p:cBhvr>
                                    </p:animEffect>
                                    <p:set>
                                      <p:cBhvr>
                                        <p:cTn id="21" dur="1" fill="hold">
                                          <p:stCondLst>
                                            <p:cond delay="249"/>
                                          </p:stCondLst>
                                        </p:cTn>
                                        <p:tgtEl>
                                          <p:spTgt spid="5"/>
                                        </p:tgtEl>
                                        <p:attrNameLst>
                                          <p:attrName>style.visibility</p:attrName>
                                        </p:attrNameLst>
                                      </p:cBhvr>
                                      <p:to>
                                        <p:strVal val="hidden"/>
                                      </p:to>
                                    </p:set>
                                  </p:childTnLst>
                                </p:cTn>
                              </p:par>
                              <p:par>
                                <p:cTn id="22" presetID="10" presetClass="entr" presetSubtype="0" fill="hold" nodeType="withEffect">
                                  <p:stCondLst>
                                    <p:cond delay="2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childTnLst>
                                </p:cTn>
                              </p:par>
                            </p:childTnLst>
                          </p:cTn>
                        </p:par>
                        <p:par>
                          <p:cTn id="25" fill="hold">
                            <p:stCondLst>
                              <p:cond delay="8250"/>
                            </p:stCondLst>
                            <p:childTnLst>
                              <p:par>
                                <p:cTn id="26" presetID="10" presetClass="exit" presetSubtype="0" fill="hold" nodeType="afterEffect">
                                  <p:stCondLst>
                                    <p:cond delay="2500"/>
                                  </p:stCondLst>
                                  <p:childTnLst>
                                    <p:animEffect transition="out" filter="fade">
                                      <p:cBhvr>
                                        <p:cTn id="27" dur="250"/>
                                        <p:tgtEl>
                                          <p:spTgt spid="7"/>
                                        </p:tgtEl>
                                      </p:cBhvr>
                                    </p:animEffect>
                                    <p:set>
                                      <p:cBhvr>
                                        <p:cTn id="28" dur="1" fill="hold">
                                          <p:stCondLst>
                                            <p:cond delay="249"/>
                                          </p:stCondLst>
                                        </p:cTn>
                                        <p:tgtEl>
                                          <p:spTgt spid="7"/>
                                        </p:tgtEl>
                                        <p:attrNameLst>
                                          <p:attrName>style.visibility</p:attrName>
                                        </p:attrNameLst>
                                      </p:cBhvr>
                                      <p:to>
                                        <p:strVal val="hidden"/>
                                      </p:to>
                                    </p:set>
                                  </p:childTnLst>
                                </p:cTn>
                              </p:par>
                              <p:par>
                                <p:cTn id="29" presetID="10" presetClass="entr" presetSubtype="0" fill="hold" nodeType="withEffect">
                                  <p:stCondLst>
                                    <p:cond delay="2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2976" y="1523507"/>
            <a:ext cx="3891770" cy="2917976"/>
          </a:xfrm>
          <a:prstGeom prst="rect">
            <a:avLst/>
          </a:prstGeom>
          <a:noFill/>
          <a:effectLst>
            <a:glow rad="101600">
              <a:srgbClr val="92D050">
                <a:alpha val="60000"/>
              </a:srgbClr>
            </a:glo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10" y="1522546"/>
            <a:ext cx="3893053" cy="2918938"/>
          </a:xfrm>
          <a:prstGeom prst="rect">
            <a:avLst/>
          </a:prstGeom>
          <a:noFill/>
          <a:effectLst>
            <a:glow rad="101600">
              <a:srgbClr val="92D050">
                <a:alpha val="60000"/>
              </a:srgbClr>
            </a:glow>
          </a:effectLst>
        </p:spPr>
      </p:pic>
      <p:sp>
        <p:nvSpPr>
          <p:cNvPr id="7" name="Right Arrow 6"/>
          <p:cNvSpPr/>
          <p:nvPr/>
        </p:nvSpPr>
        <p:spPr>
          <a:xfrm rot="7876132">
            <a:off x="3243664" y="2462548"/>
            <a:ext cx="348618" cy="166354"/>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110270" y="4500417"/>
            <a:ext cx="19607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Naïve fusion</a:t>
            </a:r>
          </a:p>
        </p:txBody>
      </p:sp>
      <p:sp>
        <p:nvSpPr>
          <p:cNvPr id="13" name="TextBox 12"/>
          <p:cNvSpPr txBox="1"/>
          <p:nvPr/>
        </p:nvSpPr>
        <p:spPr>
          <a:xfrm>
            <a:off x="5310019" y="4500417"/>
            <a:ext cx="165782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Our result</a:t>
            </a:r>
          </a:p>
        </p:txBody>
      </p:sp>
    </p:spTree>
    <p:extLst>
      <p:ext uri="{BB962C8B-B14F-4D97-AF65-F5344CB8AC3E}">
        <p14:creationId xmlns:p14="http://schemas.microsoft.com/office/powerpoint/2010/main" val="3122256575"/>
      </p:ext>
    </p:extLst>
  </p:cSld>
  <p:clrMapOvr>
    <a:masterClrMapping/>
  </p:clrMapOvr>
  <mc:AlternateContent xmlns:mc="http://schemas.openxmlformats.org/markup-compatibility/2006" xmlns:p14="http://schemas.microsoft.com/office/powerpoint/2010/main">
    <mc:Choice Requires="p14">
      <p:transition p14:dur="10" advClick="0" advTm="7500"/>
    </mc:Choice>
    <mc:Fallback xmlns="">
      <p:transition advClick="0" advTm="750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grpSp>
        <p:nvGrpSpPr>
          <p:cNvPr id="5" name="Reference"/>
          <p:cNvGrpSpPr/>
          <p:nvPr/>
        </p:nvGrpSpPr>
        <p:grpSpPr>
          <a:xfrm>
            <a:off x="814504" y="713244"/>
            <a:ext cx="6600593" cy="5420542"/>
            <a:chOff x="2186103" y="713244"/>
            <a:chExt cx="6600593" cy="5420542"/>
          </a:xfrm>
        </p:grpSpPr>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6103" y="713244"/>
              <a:ext cx="6600593" cy="4950445"/>
            </a:xfrm>
            <a:prstGeom prst="rect">
              <a:avLst/>
            </a:prstGeom>
            <a:noFill/>
            <a:effectLst>
              <a:glow rad="101600">
                <a:srgbClr val="92D050">
                  <a:alpha val="60000"/>
                </a:srgbClr>
              </a:glow>
            </a:effectLst>
          </p:spPr>
        </p:pic>
        <p:sp>
          <p:nvSpPr>
            <p:cNvPr id="12" name="TextBox 11"/>
            <p:cNvSpPr txBox="1"/>
            <p:nvPr/>
          </p:nvSpPr>
          <p:spPr>
            <a:xfrm>
              <a:off x="4666304" y="5656732"/>
              <a:ext cx="16401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Reference</a:t>
              </a:r>
            </a:p>
          </p:txBody>
        </p:sp>
      </p:grpSp>
      <p:grpSp>
        <p:nvGrpSpPr>
          <p:cNvPr id="6" name="Source"/>
          <p:cNvGrpSpPr/>
          <p:nvPr/>
        </p:nvGrpSpPr>
        <p:grpSpPr>
          <a:xfrm>
            <a:off x="814504" y="713244"/>
            <a:ext cx="6600593" cy="5420542"/>
            <a:chOff x="2186103" y="713244"/>
            <a:chExt cx="6600593" cy="5420542"/>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6103" y="713244"/>
              <a:ext cx="6600593" cy="4950445"/>
            </a:xfrm>
            <a:prstGeom prst="rect">
              <a:avLst/>
            </a:prstGeom>
            <a:noFill/>
            <a:effectLst>
              <a:glow rad="101600">
                <a:srgbClr val="92D050">
                  <a:alpha val="60000"/>
                </a:srgbClr>
              </a:glow>
            </a:effectLst>
          </p:spPr>
        </p:pic>
        <p:sp>
          <p:nvSpPr>
            <p:cNvPr id="23" name="TextBox 22"/>
            <p:cNvSpPr txBox="1"/>
            <p:nvPr/>
          </p:nvSpPr>
          <p:spPr>
            <a:xfrm>
              <a:off x="4916372" y="5656732"/>
              <a:ext cx="114005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Source</a:t>
              </a:r>
            </a:p>
          </p:txBody>
        </p:sp>
      </p:grpSp>
      <p:grpSp>
        <p:nvGrpSpPr>
          <p:cNvPr id="7" name="Source Warped"/>
          <p:cNvGrpSpPr/>
          <p:nvPr/>
        </p:nvGrpSpPr>
        <p:grpSpPr>
          <a:xfrm>
            <a:off x="814504" y="713244"/>
            <a:ext cx="6600593" cy="5420542"/>
            <a:chOff x="2186103" y="713244"/>
            <a:chExt cx="6600593" cy="5420542"/>
          </a:xfrm>
        </p:grpSpPr>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86103" y="713244"/>
              <a:ext cx="6600593" cy="4950445"/>
            </a:xfrm>
            <a:prstGeom prst="rect">
              <a:avLst/>
            </a:prstGeom>
            <a:noFill/>
            <a:effectLst>
              <a:glow rad="101600">
                <a:srgbClr val="92D050">
                  <a:alpha val="60000"/>
                </a:srgbClr>
              </a:glow>
            </a:effectLst>
          </p:spPr>
        </p:pic>
        <p:sp>
          <p:nvSpPr>
            <p:cNvPr id="25" name="TextBox 24"/>
            <p:cNvSpPr txBox="1"/>
            <p:nvPr/>
          </p:nvSpPr>
          <p:spPr>
            <a:xfrm>
              <a:off x="4329673" y="5656732"/>
              <a:ext cx="2313454"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Warped source</a:t>
              </a:r>
            </a:p>
          </p:txBody>
        </p:sp>
      </p:grpSp>
      <p:grpSp>
        <p:nvGrpSpPr>
          <p:cNvPr id="4" name="HDR"/>
          <p:cNvGrpSpPr/>
          <p:nvPr/>
        </p:nvGrpSpPr>
        <p:grpSpPr>
          <a:xfrm>
            <a:off x="814504" y="713244"/>
            <a:ext cx="6600593" cy="5420542"/>
            <a:chOff x="2186103" y="713244"/>
            <a:chExt cx="6600593" cy="5420542"/>
          </a:xfrm>
        </p:grpSpPr>
        <p:pic>
          <p:nvPicPr>
            <p:cNvPr id="27" name="Picture 2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86103" y="713244"/>
              <a:ext cx="6600593" cy="4950445"/>
            </a:xfrm>
            <a:prstGeom prst="rect">
              <a:avLst/>
            </a:prstGeom>
            <a:noFill/>
            <a:effectLst>
              <a:glow rad="101600">
                <a:srgbClr val="92D050">
                  <a:alpha val="60000"/>
                </a:srgbClr>
              </a:glow>
            </a:effectLst>
          </p:spPr>
        </p:pic>
        <p:sp>
          <p:nvSpPr>
            <p:cNvPr id="28" name="TextBox 27"/>
            <p:cNvSpPr txBox="1"/>
            <p:nvPr/>
          </p:nvSpPr>
          <p:spPr>
            <a:xfrm>
              <a:off x="5097512" y="5656732"/>
              <a:ext cx="777777"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HDR</a:t>
              </a:r>
            </a:p>
          </p:txBody>
        </p:sp>
      </p:grpSp>
    </p:spTree>
    <p:extLst>
      <p:ext uri="{BB962C8B-B14F-4D97-AF65-F5344CB8AC3E}">
        <p14:creationId xmlns:p14="http://schemas.microsoft.com/office/powerpoint/2010/main" val="1211686696"/>
      </p:ext>
    </p:extLst>
  </p:cSld>
  <p:clrMapOvr>
    <a:masterClrMapping/>
  </p:clrMapOvr>
  <mc:AlternateContent xmlns:mc="http://schemas.openxmlformats.org/markup-compatibility/2006" xmlns:p14="http://schemas.microsoft.com/office/powerpoint/2010/main">
    <mc:Choice Requires="p14">
      <p:transition p14:dur="10" advClick="0" advTm="13000"/>
    </mc:Choice>
    <mc:Fallback xmlns="">
      <p:transition advClick="0" advTm="1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2500"/>
                                  </p:stCondLst>
                                  <p:childTnLst>
                                    <p:animEffect transition="out" filter="fade">
                                      <p:cBhvr>
                                        <p:cTn id="6" dur="250"/>
                                        <p:tgtEl>
                                          <p:spTgt spid="5"/>
                                        </p:tgtEl>
                                      </p:cBhvr>
                                    </p:animEffect>
                                    <p:set>
                                      <p:cBhvr>
                                        <p:cTn id="7" dur="1" fill="hold">
                                          <p:stCondLst>
                                            <p:cond delay="249"/>
                                          </p:stCondLst>
                                        </p:cTn>
                                        <p:tgtEl>
                                          <p:spTgt spid="5"/>
                                        </p:tgtEl>
                                        <p:attrNameLst>
                                          <p:attrName>style.visibility</p:attrName>
                                        </p:attrNameLst>
                                      </p:cBhvr>
                                      <p:to>
                                        <p:strVal val="hidden"/>
                                      </p:to>
                                    </p:set>
                                  </p:childTnLst>
                                </p:cTn>
                              </p:par>
                              <p:par>
                                <p:cTn id="8" presetID="10" presetClass="entr" presetSubtype="0" fill="hold" nodeType="withEffect">
                                  <p:stCondLst>
                                    <p:cond delay="25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50"/>
                                        <p:tgtEl>
                                          <p:spTgt spid="6"/>
                                        </p:tgtEl>
                                      </p:cBhvr>
                                    </p:animEffect>
                                  </p:childTnLst>
                                </p:cTn>
                              </p:par>
                            </p:childTnLst>
                          </p:cTn>
                        </p:par>
                        <p:par>
                          <p:cTn id="11" fill="hold">
                            <p:stCondLst>
                              <p:cond delay="2750"/>
                            </p:stCondLst>
                            <p:childTnLst>
                              <p:par>
                                <p:cTn id="12" presetID="10" presetClass="exit" presetSubtype="0" fill="hold" nodeType="afterEffect">
                                  <p:stCondLst>
                                    <p:cond delay="2500"/>
                                  </p:stCondLst>
                                  <p:childTnLst>
                                    <p:animEffect transition="out" filter="fade">
                                      <p:cBhvr>
                                        <p:cTn id="13" dur="250"/>
                                        <p:tgtEl>
                                          <p:spTgt spid="6"/>
                                        </p:tgtEl>
                                      </p:cBhvr>
                                    </p:animEffect>
                                    <p:set>
                                      <p:cBhvr>
                                        <p:cTn id="14" dur="1" fill="hold">
                                          <p:stCondLst>
                                            <p:cond delay="249"/>
                                          </p:stCondLst>
                                        </p:cTn>
                                        <p:tgtEl>
                                          <p:spTgt spid="6"/>
                                        </p:tgtEl>
                                        <p:attrNameLst>
                                          <p:attrName>style.visibility</p:attrName>
                                        </p:attrNameLst>
                                      </p:cBhvr>
                                      <p:to>
                                        <p:strVal val="hidden"/>
                                      </p:to>
                                    </p:set>
                                  </p:childTnLst>
                                </p:cTn>
                              </p:par>
                              <p:par>
                                <p:cTn id="15" presetID="10" presetClass="entr" presetSubtype="0" fill="hold" nodeType="withEffect">
                                  <p:stCondLst>
                                    <p:cond delay="250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50"/>
                                        <p:tgtEl>
                                          <p:spTgt spid="5"/>
                                        </p:tgtEl>
                                      </p:cBhvr>
                                    </p:animEffect>
                                  </p:childTnLst>
                                </p:cTn>
                              </p:par>
                            </p:childTnLst>
                          </p:cTn>
                        </p:par>
                        <p:par>
                          <p:cTn id="18" fill="hold">
                            <p:stCondLst>
                              <p:cond delay="5500"/>
                            </p:stCondLst>
                            <p:childTnLst>
                              <p:par>
                                <p:cTn id="19" presetID="10" presetClass="exit" presetSubtype="0" fill="hold" nodeType="afterEffect">
                                  <p:stCondLst>
                                    <p:cond delay="2500"/>
                                  </p:stCondLst>
                                  <p:childTnLst>
                                    <p:animEffect transition="out" filter="fade">
                                      <p:cBhvr>
                                        <p:cTn id="20" dur="250"/>
                                        <p:tgtEl>
                                          <p:spTgt spid="5"/>
                                        </p:tgtEl>
                                      </p:cBhvr>
                                    </p:animEffect>
                                    <p:set>
                                      <p:cBhvr>
                                        <p:cTn id="21" dur="1" fill="hold">
                                          <p:stCondLst>
                                            <p:cond delay="249"/>
                                          </p:stCondLst>
                                        </p:cTn>
                                        <p:tgtEl>
                                          <p:spTgt spid="5"/>
                                        </p:tgtEl>
                                        <p:attrNameLst>
                                          <p:attrName>style.visibility</p:attrName>
                                        </p:attrNameLst>
                                      </p:cBhvr>
                                      <p:to>
                                        <p:strVal val="hidden"/>
                                      </p:to>
                                    </p:set>
                                  </p:childTnLst>
                                </p:cTn>
                              </p:par>
                              <p:par>
                                <p:cTn id="22" presetID="10" presetClass="entr" presetSubtype="0" fill="hold" nodeType="withEffect">
                                  <p:stCondLst>
                                    <p:cond delay="250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250"/>
                                        <p:tgtEl>
                                          <p:spTgt spid="7"/>
                                        </p:tgtEl>
                                      </p:cBhvr>
                                    </p:animEffect>
                                  </p:childTnLst>
                                </p:cTn>
                              </p:par>
                            </p:childTnLst>
                          </p:cTn>
                        </p:par>
                        <p:par>
                          <p:cTn id="25" fill="hold">
                            <p:stCondLst>
                              <p:cond delay="8250"/>
                            </p:stCondLst>
                            <p:childTnLst>
                              <p:par>
                                <p:cTn id="26" presetID="10" presetClass="exit" presetSubtype="0" fill="hold" nodeType="afterEffect">
                                  <p:stCondLst>
                                    <p:cond delay="2500"/>
                                  </p:stCondLst>
                                  <p:childTnLst>
                                    <p:animEffect transition="out" filter="fade">
                                      <p:cBhvr>
                                        <p:cTn id="27" dur="250"/>
                                        <p:tgtEl>
                                          <p:spTgt spid="7"/>
                                        </p:tgtEl>
                                      </p:cBhvr>
                                    </p:animEffect>
                                    <p:set>
                                      <p:cBhvr>
                                        <p:cTn id="28" dur="1" fill="hold">
                                          <p:stCondLst>
                                            <p:cond delay="249"/>
                                          </p:stCondLst>
                                        </p:cTn>
                                        <p:tgtEl>
                                          <p:spTgt spid="7"/>
                                        </p:tgtEl>
                                        <p:attrNameLst>
                                          <p:attrName>style.visibility</p:attrName>
                                        </p:attrNameLst>
                                      </p:cBhvr>
                                      <p:to>
                                        <p:strVal val="hidden"/>
                                      </p:to>
                                    </p:set>
                                  </p:childTnLst>
                                </p:cTn>
                              </p:par>
                              <p:par>
                                <p:cTn id="29" presetID="10" presetClass="entr" presetSubtype="0" fill="hold" nodeType="withEffect">
                                  <p:stCondLst>
                                    <p:cond delay="25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3252" y="116381"/>
            <a:ext cx="9976104" cy="560153"/>
          </a:xfrm>
        </p:spPr>
        <p:txBody>
          <a:bodyPr/>
          <a:lstStyle/>
          <a:p>
            <a:r>
              <a:rPr lang="en-US" dirty="0" smtClean="0">
                <a:solidFill>
                  <a:schemeClr val="tx2"/>
                </a:solidFill>
              </a:rPr>
              <a:t>More results</a:t>
            </a:r>
            <a:endParaRPr lang="en-US" dirty="0">
              <a:solidFill>
                <a:schemeClr val="tx2"/>
              </a:solidFill>
            </a:endParaRPr>
          </a:p>
        </p:txBody>
      </p:sp>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26709" y="1523507"/>
            <a:ext cx="3890634" cy="2917976"/>
          </a:xfrm>
          <a:prstGeom prst="rect">
            <a:avLst/>
          </a:prstGeom>
          <a:noFill/>
          <a:effectLst>
            <a:glow rad="101600">
              <a:srgbClr val="92D050">
                <a:alpha val="60000"/>
              </a:srgbClr>
            </a:glow>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710" y="1522546"/>
            <a:ext cx="3891917" cy="2918938"/>
          </a:xfrm>
          <a:prstGeom prst="rect">
            <a:avLst/>
          </a:prstGeom>
          <a:noFill/>
          <a:effectLst>
            <a:glow rad="101600">
              <a:srgbClr val="92D050">
                <a:alpha val="60000"/>
              </a:srgbClr>
            </a:glow>
          </a:effectLst>
        </p:spPr>
      </p:pic>
      <p:sp>
        <p:nvSpPr>
          <p:cNvPr id="7" name="Right Arrow 6"/>
          <p:cNvSpPr/>
          <p:nvPr/>
        </p:nvSpPr>
        <p:spPr>
          <a:xfrm rot="7876132">
            <a:off x="3110317" y="1790266"/>
            <a:ext cx="348618" cy="166354"/>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110270" y="4500417"/>
            <a:ext cx="1960793"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Naïve fusion</a:t>
            </a:r>
          </a:p>
        </p:txBody>
      </p:sp>
      <p:sp>
        <p:nvSpPr>
          <p:cNvPr id="13" name="TextBox 12"/>
          <p:cNvSpPr txBox="1"/>
          <p:nvPr/>
        </p:nvSpPr>
        <p:spPr>
          <a:xfrm>
            <a:off x="5310019" y="4500417"/>
            <a:ext cx="1657826" cy="477054"/>
          </a:xfrm>
          <a:prstGeom prst="rect">
            <a:avLst/>
          </a:prstGeom>
          <a:noFill/>
        </p:spPr>
        <p:txBody>
          <a:bodyPr wrap="none" rtlCol="0">
            <a:spAutoFit/>
          </a:bodyPr>
          <a:lstStyle/>
          <a:p>
            <a:r>
              <a:rPr lang="en-US" sz="2500" i="1" kern="0" dirty="0">
                <a:solidFill>
                  <a:schemeClr val="tx2"/>
                </a:solidFill>
                <a:latin typeface="Trebuchet MS" pitchFamily="34" charset="0"/>
                <a:ea typeface="+mj-ea"/>
                <a:cs typeface="+mj-cs"/>
              </a:rPr>
              <a:t>Our result</a:t>
            </a:r>
          </a:p>
        </p:txBody>
      </p:sp>
    </p:spTree>
    <p:extLst>
      <p:ext uri="{BB962C8B-B14F-4D97-AF65-F5344CB8AC3E}">
        <p14:creationId xmlns:p14="http://schemas.microsoft.com/office/powerpoint/2010/main" val="2898083460"/>
      </p:ext>
    </p:extLst>
  </p:cSld>
  <p:clrMapOvr>
    <a:masterClrMapping/>
  </p:clrMapOvr>
  <mc:AlternateContent xmlns:mc="http://schemas.openxmlformats.org/markup-compatibility/2006" xmlns:p14="http://schemas.microsoft.com/office/powerpoint/2010/main">
    <mc:Choice Requires="p14">
      <p:transition p14:dur="10" advClick="0" advTm="7500"/>
    </mc:Choice>
    <mc:Fallback xmlns="">
      <p:transition advClick="0" advTm="750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That’s all.</a:t>
            </a:r>
            <a:endParaRPr lang="en-US" dirty="0"/>
          </a:p>
        </p:txBody>
      </p:sp>
    </p:spTree>
    <p:extLst>
      <p:ext uri="{BB962C8B-B14F-4D97-AF65-F5344CB8AC3E}">
        <p14:creationId xmlns:p14="http://schemas.microsoft.com/office/powerpoint/2010/main" val="39846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stretch>
            <a:fillRect/>
          </a:stretch>
        </p:blipFill>
        <p:spPr bwMode="auto">
          <a:xfrm>
            <a:off x="168749" y="341719"/>
            <a:ext cx="3077736" cy="4679966"/>
          </a:xfrm>
          <a:prstGeom prst="rect">
            <a:avLst/>
          </a:prstGeom>
          <a:noFill/>
          <a:effectLst>
            <a:glow rad="101600">
              <a:srgbClr val="92D050">
                <a:alpha val="60000"/>
              </a:srgbClr>
            </a:glow>
          </a:effectLst>
        </p:spPr>
      </p:pic>
      <p:pic>
        <p:nvPicPr>
          <p:cNvPr id="5" name="Picture 4"/>
          <p:cNvPicPr>
            <a:picLocks noChangeAspect="1" noChangeArrowheads="1"/>
          </p:cNvPicPr>
          <p:nvPr/>
        </p:nvPicPr>
        <p:blipFill>
          <a:blip r:embed="rId4" cstate="print"/>
          <a:stretch>
            <a:fillRect/>
          </a:stretch>
        </p:blipFill>
        <p:spPr bwMode="auto">
          <a:xfrm>
            <a:off x="467386" y="582736"/>
            <a:ext cx="3077736" cy="4679965"/>
          </a:xfrm>
          <a:prstGeom prst="rect">
            <a:avLst/>
          </a:prstGeom>
          <a:noFill/>
          <a:effectLst>
            <a:glow rad="101600">
              <a:srgbClr val="92D050">
                <a:alpha val="60000"/>
              </a:srgbClr>
            </a:glow>
          </a:effectLst>
        </p:spPr>
      </p:pic>
      <p:pic>
        <p:nvPicPr>
          <p:cNvPr id="6" name="Picture 5"/>
          <p:cNvPicPr>
            <a:picLocks noChangeAspect="1" noChangeArrowheads="1"/>
          </p:cNvPicPr>
          <p:nvPr/>
        </p:nvPicPr>
        <p:blipFill>
          <a:blip r:embed="rId5" cstate="print"/>
          <a:stretch>
            <a:fillRect/>
          </a:stretch>
        </p:blipFill>
        <p:spPr bwMode="auto">
          <a:xfrm>
            <a:off x="778524" y="823751"/>
            <a:ext cx="3077736" cy="4679965"/>
          </a:xfrm>
          <a:prstGeom prst="rect">
            <a:avLst/>
          </a:prstGeom>
          <a:noFill/>
          <a:effectLst>
            <a:glow rad="101600">
              <a:srgbClr val="92D050">
                <a:alpha val="60000"/>
              </a:srgbClr>
            </a:glow>
          </a:effectLst>
        </p:spPr>
      </p:pic>
      <p:pic>
        <p:nvPicPr>
          <p:cNvPr id="7" name="Picture 6"/>
          <p:cNvPicPr>
            <a:picLocks noChangeAspect="1" noChangeArrowheads="1"/>
          </p:cNvPicPr>
          <p:nvPr/>
        </p:nvPicPr>
        <p:blipFill>
          <a:blip r:embed="rId6" cstate="print"/>
          <a:stretch>
            <a:fillRect/>
          </a:stretch>
        </p:blipFill>
        <p:spPr bwMode="auto">
          <a:xfrm>
            <a:off x="1124233" y="1064766"/>
            <a:ext cx="3077736" cy="4679965"/>
          </a:xfrm>
          <a:prstGeom prst="rect">
            <a:avLst/>
          </a:prstGeom>
          <a:noFill/>
          <a:effectLst>
            <a:glow rad="101600">
              <a:srgbClr val="92D050">
                <a:alpha val="60000"/>
              </a:srgbClr>
            </a:glow>
          </a:effectLst>
        </p:spPr>
      </p:pic>
      <p:pic>
        <p:nvPicPr>
          <p:cNvPr id="8" name="Picture 7"/>
          <p:cNvPicPr>
            <a:picLocks noChangeAspect="1" noChangeArrowheads="1"/>
          </p:cNvPicPr>
          <p:nvPr/>
        </p:nvPicPr>
        <p:blipFill>
          <a:blip r:embed="rId7" cstate="print"/>
          <a:stretch>
            <a:fillRect/>
          </a:stretch>
        </p:blipFill>
        <p:spPr bwMode="auto">
          <a:xfrm>
            <a:off x="1469942" y="1305780"/>
            <a:ext cx="3077736" cy="4679965"/>
          </a:xfrm>
          <a:prstGeom prst="rect">
            <a:avLst/>
          </a:prstGeom>
          <a:noFill/>
          <a:effectLst>
            <a:glow rad="101600">
              <a:srgbClr val="92D050">
                <a:alpha val="60000"/>
              </a:srgbClr>
            </a:glow>
          </a:effectLst>
        </p:spPr>
      </p:pic>
      <p:pic>
        <p:nvPicPr>
          <p:cNvPr id="9" name="Picture 8"/>
          <p:cNvPicPr>
            <a:picLocks noChangeAspect="1" noChangeArrowheads="1"/>
          </p:cNvPicPr>
          <p:nvPr/>
        </p:nvPicPr>
        <p:blipFill>
          <a:blip r:embed="rId8" cstate="print"/>
          <a:stretch>
            <a:fillRect/>
          </a:stretch>
        </p:blipFill>
        <p:spPr bwMode="auto">
          <a:xfrm>
            <a:off x="4951015" y="938412"/>
            <a:ext cx="3077736" cy="4679965"/>
          </a:xfrm>
          <a:prstGeom prst="rect">
            <a:avLst/>
          </a:prstGeom>
          <a:noFill/>
          <a:effectLst>
            <a:glow rad="101600">
              <a:srgbClr val="92D050">
                <a:alpha val="60000"/>
              </a:srgbClr>
            </a:glow>
          </a:effectLst>
        </p:spPr>
      </p:pic>
      <p:pic>
        <p:nvPicPr>
          <p:cNvPr id="10" name="Final" hidden="1"/>
          <p:cNvPicPr>
            <a:picLocks noChangeAspect="1" noChangeArrowheads="1"/>
          </p:cNvPicPr>
          <p:nvPr/>
        </p:nvPicPr>
        <p:blipFill>
          <a:blip r:embed="rId9" cstate="print"/>
          <a:stretch>
            <a:fillRect/>
          </a:stretch>
        </p:blipFill>
        <p:spPr bwMode="auto">
          <a:xfrm>
            <a:off x="4956360" y="942771"/>
            <a:ext cx="3073024" cy="46787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6877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Arrow Connector 4"/>
          <p:cNvCxnSpPr/>
          <p:nvPr/>
        </p:nvCxnSpPr>
        <p:spPr>
          <a:xfrm flipV="1">
            <a:off x="1117353" y="5400528"/>
            <a:ext cx="6769347" cy="0"/>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1124096" y="704899"/>
            <a:ext cx="0" cy="4726732"/>
          </a:xfrm>
          <a:prstGeom prst="straightConnector1">
            <a:avLst/>
          </a:prstGeom>
          <a:ln w="571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01862" y="5537847"/>
            <a:ext cx="926857" cy="341632"/>
          </a:xfrm>
          <a:prstGeom prst="rect">
            <a:avLst/>
          </a:prstGeom>
          <a:noFill/>
        </p:spPr>
        <p:txBody>
          <a:bodyPr wrap="none" rtlCol="0" anchor="ctr">
            <a:spAutoFit/>
          </a:bodyPr>
          <a:lstStyle/>
          <a:p>
            <a:pPr algn="ctr">
              <a:lnSpc>
                <a:spcPct val="90000"/>
              </a:lnSpc>
            </a:pPr>
            <a:r>
              <a:rPr lang="en-US" dirty="0" smtClean="0">
                <a:solidFill>
                  <a:schemeClr val="tx2"/>
                </a:solidFill>
                <a:latin typeface="Trebuchet MS" panose="020B0603020202020204" pitchFamily="34" charset="0"/>
              </a:rPr>
              <a:t>Quality</a:t>
            </a:r>
          </a:p>
        </p:txBody>
      </p:sp>
      <p:sp>
        <p:nvSpPr>
          <p:cNvPr id="9" name="TextBox 8"/>
          <p:cNvSpPr txBox="1"/>
          <p:nvPr/>
        </p:nvSpPr>
        <p:spPr>
          <a:xfrm>
            <a:off x="-22890" y="674419"/>
            <a:ext cx="1037303" cy="341632"/>
          </a:xfrm>
          <a:prstGeom prst="rect">
            <a:avLst/>
          </a:prstGeom>
          <a:noFill/>
        </p:spPr>
        <p:txBody>
          <a:bodyPr vert="horz" wrap="square" rtlCol="0" anchor="ctr">
            <a:spAutoFit/>
          </a:bodyPr>
          <a:lstStyle/>
          <a:p>
            <a:pPr algn="ctr">
              <a:lnSpc>
                <a:spcPct val="90000"/>
              </a:lnSpc>
            </a:pPr>
            <a:r>
              <a:rPr lang="en-US" dirty="0" smtClean="0">
                <a:solidFill>
                  <a:schemeClr val="tx2"/>
                </a:solidFill>
                <a:latin typeface="Trebuchet MS" panose="020B0603020202020204" pitchFamily="34" charset="0"/>
              </a:rPr>
              <a:t>Speed</a:t>
            </a:r>
          </a:p>
        </p:txBody>
      </p:sp>
      <p:grpSp>
        <p:nvGrpSpPr>
          <p:cNvPr id="31" name="Group 30"/>
          <p:cNvGrpSpPr/>
          <p:nvPr/>
        </p:nvGrpSpPr>
        <p:grpSpPr>
          <a:xfrm>
            <a:off x="1002200" y="1186359"/>
            <a:ext cx="6860678" cy="4081826"/>
            <a:chOff x="2373800" y="1186359"/>
            <a:chExt cx="6860678" cy="4081826"/>
          </a:xfrm>
        </p:grpSpPr>
        <p:sp>
          <p:nvSpPr>
            <p:cNvPr id="10" name="TextBox 9"/>
            <p:cNvSpPr txBox="1"/>
            <p:nvPr/>
          </p:nvSpPr>
          <p:spPr>
            <a:xfrm>
              <a:off x="2373800" y="1186359"/>
              <a:ext cx="2598344" cy="590931"/>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Rigid registration</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(Ward ‘03,</a:t>
              </a:r>
              <a:endParaRPr lang="en-US" sz="1000" dirty="0"/>
            </a:p>
            <a:p>
              <a:pPr algn="ctr">
                <a:lnSpc>
                  <a:spcPct val="90000"/>
                </a:lnSpc>
              </a:pPr>
              <a:r>
                <a:rPr lang="en-US" sz="1000" dirty="0" err="1"/>
                <a:t>Tomaszewska</a:t>
              </a:r>
              <a:r>
                <a:rPr lang="en-US" sz="1000" dirty="0"/>
                <a:t> and </a:t>
              </a:r>
              <a:r>
                <a:rPr lang="en-US" sz="1000" dirty="0" err="1"/>
                <a:t>Mantiuk</a:t>
              </a:r>
              <a:r>
                <a:rPr lang="en-US" sz="1000" dirty="0"/>
                <a:t> </a:t>
              </a:r>
              <a:r>
                <a:rPr lang="en-US" sz="1000" dirty="0">
                  <a:latin typeface="Trebuchet MS" panose="020B0603020202020204" pitchFamily="34" charset="0"/>
                </a:rPr>
                <a:t>‘</a:t>
              </a:r>
              <a:r>
                <a:rPr lang="en-US" sz="1000" dirty="0"/>
                <a:t>07, …)</a:t>
              </a:r>
              <a:endParaRPr lang="en-US" sz="1000" dirty="0">
                <a:latin typeface="Trebuchet MS" panose="020B0603020202020204" pitchFamily="34" charset="0"/>
              </a:endParaRPr>
            </a:p>
          </p:txBody>
        </p:sp>
        <p:sp>
          <p:nvSpPr>
            <p:cNvPr id="11" name="TextBox 10"/>
            <p:cNvSpPr txBox="1"/>
            <p:nvPr/>
          </p:nvSpPr>
          <p:spPr>
            <a:xfrm>
              <a:off x="6698399" y="4455655"/>
              <a:ext cx="2536079" cy="812530"/>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Fully non-rigid registration</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(Hu et al. ‘12, Sen et al. ‘12,</a:t>
              </a:r>
              <a:endParaRPr lang="en-US" sz="1000" dirty="0"/>
            </a:p>
            <a:p>
              <a:pPr algn="ctr">
                <a:lnSpc>
                  <a:spcPct val="90000"/>
                </a:lnSpc>
              </a:pPr>
              <a:r>
                <a:rPr lang="en-US" sz="1000" dirty="0"/>
                <a:t>Hu et al. </a:t>
              </a:r>
              <a:r>
                <a:rPr lang="en-US" sz="1000" dirty="0">
                  <a:latin typeface="Trebuchet MS" panose="020B0603020202020204" pitchFamily="34" charset="0"/>
                </a:rPr>
                <a:t>‘</a:t>
              </a:r>
              <a:r>
                <a:rPr lang="en-US" sz="1000" dirty="0"/>
                <a:t>13)</a:t>
              </a:r>
              <a:endParaRPr lang="en-US" sz="1000" dirty="0">
                <a:latin typeface="Trebuchet MS" panose="020B0603020202020204" pitchFamily="34" charset="0"/>
              </a:endParaRPr>
            </a:p>
          </p:txBody>
        </p:sp>
        <p:sp>
          <p:nvSpPr>
            <p:cNvPr id="12" name="TextBox 11"/>
            <p:cNvSpPr txBox="1"/>
            <p:nvPr/>
          </p:nvSpPr>
          <p:spPr>
            <a:xfrm>
              <a:off x="3892047" y="3089068"/>
              <a:ext cx="2598344" cy="729430"/>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Rejection methods</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(Gallo ‘09,</a:t>
              </a:r>
              <a:endParaRPr lang="en-US" sz="1000" dirty="0"/>
            </a:p>
            <a:p>
              <a:pPr algn="ctr">
                <a:lnSpc>
                  <a:spcPct val="90000"/>
                </a:lnSpc>
              </a:pPr>
              <a:r>
                <a:rPr lang="en-US" sz="1000" dirty="0"/>
                <a:t>Zhang and Cham </a:t>
              </a:r>
              <a:r>
                <a:rPr lang="en-US" sz="1000" dirty="0">
                  <a:latin typeface="Trebuchet MS" panose="020B0603020202020204" pitchFamily="34" charset="0"/>
                </a:rPr>
                <a:t>‘</a:t>
              </a:r>
              <a:r>
                <a:rPr lang="en-US" sz="1000" dirty="0"/>
                <a:t>12,</a:t>
              </a:r>
            </a:p>
            <a:p>
              <a:pPr algn="ctr">
                <a:lnSpc>
                  <a:spcPct val="90000"/>
                </a:lnSpc>
              </a:pPr>
              <a:r>
                <a:rPr lang="en-US" sz="1000" dirty="0"/>
                <a:t>Oh et al. </a:t>
              </a:r>
              <a:r>
                <a:rPr lang="en-US" sz="1000" dirty="0">
                  <a:latin typeface="Trebuchet MS" panose="020B0603020202020204" pitchFamily="34" charset="0"/>
                </a:rPr>
                <a:t>‘</a:t>
              </a:r>
              <a:r>
                <a:rPr lang="en-US" sz="1000" dirty="0"/>
                <a:t>15 …)</a:t>
              </a:r>
              <a:endParaRPr lang="en-US" sz="1000" dirty="0">
                <a:latin typeface="Trebuchet MS" panose="020B0603020202020204" pitchFamily="34" charset="0"/>
              </a:endParaRPr>
            </a:p>
          </p:txBody>
        </p:sp>
        <p:sp>
          <p:nvSpPr>
            <p:cNvPr id="13" name="TextBox 12"/>
            <p:cNvSpPr txBox="1"/>
            <p:nvPr/>
          </p:nvSpPr>
          <p:spPr>
            <a:xfrm>
              <a:off x="4347705" y="4052104"/>
              <a:ext cx="2598344" cy="590931"/>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Flow-based methods</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(Zimmer et al. ‘11,</a:t>
              </a:r>
              <a:endParaRPr lang="en-US" sz="1000" dirty="0"/>
            </a:p>
            <a:p>
              <a:pPr algn="ctr">
                <a:lnSpc>
                  <a:spcPct val="90000"/>
                </a:lnSpc>
              </a:pPr>
              <a:r>
                <a:rPr lang="en-US" sz="1000" dirty="0"/>
                <a:t>Zhang and Cham </a:t>
              </a:r>
              <a:r>
                <a:rPr lang="en-US" sz="1000" dirty="0">
                  <a:latin typeface="Trebuchet MS" panose="020B0603020202020204" pitchFamily="34" charset="0"/>
                </a:rPr>
                <a:t>‘</a:t>
              </a:r>
              <a:r>
                <a:rPr lang="en-US" sz="1000" dirty="0"/>
                <a:t>12,…)</a:t>
              </a:r>
              <a:endParaRPr lang="en-US" sz="1000" dirty="0">
                <a:latin typeface="Trebuchet MS" panose="020B0603020202020204" pitchFamily="34" charset="0"/>
              </a:endParaRPr>
            </a:p>
          </p:txBody>
        </p:sp>
        <p:sp>
          <p:nvSpPr>
            <p:cNvPr id="14" name="TextBox 13"/>
            <p:cNvSpPr txBox="1"/>
            <p:nvPr/>
          </p:nvSpPr>
          <p:spPr>
            <a:xfrm>
              <a:off x="5346561" y="2348103"/>
              <a:ext cx="2673489" cy="452432"/>
            </a:xfrm>
            <a:prstGeom prst="rect">
              <a:avLst/>
            </a:prstGeom>
            <a:noFill/>
          </p:spPr>
          <p:txBody>
            <a:bodyPr wrap="square" rtlCol="0" anchor="ctr">
              <a:spAutoFit/>
            </a:bodyPr>
            <a:lstStyle/>
            <a:p>
              <a:pPr algn="ctr">
                <a:lnSpc>
                  <a:spcPct val="90000"/>
                </a:lnSpc>
              </a:pPr>
              <a:r>
                <a:rPr lang="en-US" sz="1600" dirty="0" smtClean="0">
                  <a:latin typeface="Trebuchet MS" panose="020B0603020202020204" pitchFamily="34" charset="0"/>
                </a:rPr>
                <a:t>Accelerated patch-based</a:t>
              </a:r>
              <a:endParaRPr lang="en-US" sz="1600" dirty="0">
                <a:latin typeface="Trebuchet MS" panose="020B0603020202020204" pitchFamily="34" charset="0"/>
              </a:endParaRPr>
            </a:p>
            <a:p>
              <a:pPr algn="ctr">
                <a:lnSpc>
                  <a:spcPct val="90000"/>
                </a:lnSpc>
              </a:pPr>
              <a:r>
                <a:rPr lang="en-US" sz="1000" dirty="0">
                  <a:latin typeface="Trebuchet MS" panose="020B0603020202020204" pitchFamily="34" charset="0"/>
                </a:rPr>
                <a:t>(</a:t>
              </a:r>
              <a:r>
                <a:rPr lang="en-US" sz="1000" dirty="0" err="1">
                  <a:latin typeface="Trebuchet MS" panose="020B0603020202020204" pitchFamily="34" charset="0"/>
                </a:rPr>
                <a:t>Bao</a:t>
              </a:r>
              <a:r>
                <a:rPr lang="en-US" sz="1000" dirty="0">
                  <a:latin typeface="Trebuchet MS" panose="020B0603020202020204" pitchFamily="34" charset="0"/>
                </a:rPr>
                <a:t> et al. ‘14)</a:t>
              </a:r>
            </a:p>
          </p:txBody>
        </p:sp>
      </p:grpSp>
      <p:sp>
        <p:nvSpPr>
          <p:cNvPr id="18" name="Oval 17"/>
          <p:cNvSpPr/>
          <p:nvPr/>
        </p:nvSpPr>
        <p:spPr>
          <a:xfrm>
            <a:off x="6151828" y="4284535"/>
            <a:ext cx="914400" cy="914400"/>
          </a:xfrm>
          <a:prstGeom prst="ellipse">
            <a:avLst/>
          </a:prstGeom>
          <a:solidFill>
            <a:schemeClr val="tx2"/>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743200" y="120125"/>
            <a:ext cx="2743200" cy="584775"/>
          </a:xfrm>
          <a:prstGeom prst="rect">
            <a:avLst/>
          </a:prstGeom>
        </p:spPr>
        <p:txBody>
          <a:bodyPr wrap="square">
            <a:spAutoFit/>
          </a:bodyPr>
          <a:lstStyle/>
          <a:p>
            <a:r>
              <a:rPr lang="en-US" sz="3200" i="1" kern="0" dirty="0">
                <a:solidFill>
                  <a:srgbClr val="76B900"/>
                </a:solidFill>
                <a:latin typeface="Trebuchet MS" pitchFamily="34" charset="0"/>
                <a:ea typeface="+mj-ea"/>
                <a:cs typeface="+mj-cs"/>
              </a:rPr>
              <a:t>Related work</a:t>
            </a:r>
            <a:endParaRPr lang="en-US" dirty="0"/>
          </a:p>
        </p:txBody>
      </p:sp>
      <p:grpSp>
        <p:nvGrpSpPr>
          <p:cNvPr id="4" name="Group 3"/>
          <p:cNvGrpSpPr/>
          <p:nvPr/>
        </p:nvGrpSpPr>
        <p:grpSpPr>
          <a:xfrm>
            <a:off x="233814" y="4712609"/>
            <a:ext cx="881228" cy="258532"/>
            <a:chOff x="252864" y="4712609"/>
            <a:chExt cx="881228" cy="258532"/>
          </a:xfrm>
        </p:grpSpPr>
        <p:cxnSp>
          <p:nvCxnSpPr>
            <p:cNvPr id="3" name="Straight Connector 2"/>
            <p:cNvCxnSpPr/>
            <p:nvPr/>
          </p:nvCxnSpPr>
          <p:spPr>
            <a:xfrm>
              <a:off x="998290" y="4841875"/>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52864" y="4712609"/>
              <a:ext cx="73770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Minutes</a:t>
              </a:r>
            </a:p>
          </p:txBody>
        </p:sp>
      </p:grpSp>
      <p:grpSp>
        <p:nvGrpSpPr>
          <p:cNvPr id="6" name="Group 5"/>
          <p:cNvGrpSpPr/>
          <p:nvPr/>
        </p:nvGrpSpPr>
        <p:grpSpPr>
          <a:xfrm>
            <a:off x="228203" y="3060467"/>
            <a:ext cx="886839" cy="258532"/>
            <a:chOff x="247253" y="3053864"/>
            <a:chExt cx="886839" cy="258532"/>
          </a:xfrm>
        </p:grpSpPr>
        <p:cxnSp>
          <p:nvCxnSpPr>
            <p:cNvPr id="17" name="Straight Connector 16"/>
            <p:cNvCxnSpPr/>
            <p:nvPr/>
          </p:nvCxnSpPr>
          <p:spPr>
            <a:xfrm>
              <a:off x="998290" y="3183130"/>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247253" y="3053864"/>
              <a:ext cx="726482"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Seconds</a:t>
              </a:r>
            </a:p>
          </p:txBody>
        </p:sp>
      </p:grpSp>
      <p:grpSp>
        <p:nvGrpSpPr>
          <p:cNvPr id="16" name="Group 15"/>
          <p:cNvGrpSpPr/>
          <p:nvPr/>
        </p:nvGrpSpPr>
        <p:grpSpPr>
          <a:xfrm>
            <a:off x="-35664" y="1408324"/>
            <a:ext cx="1137318" cy="258532"/>
            <a:chOff x="-16614" y="1584493"/>
            <a:chExt cx="1137318" cy="258532"/>
          </a:xfrm>
        </p:grpSpPr>
        <p:cxnSp>
          <p:nvCxnSpPr>
            <p:cNvPr id="19" name="Straight Connector 18"/>
            <p:cNvCxnSpPr/>
            <p:nvPr/>
          </p:nvCxnSpPr>
          <p:spPr>
            <a:xfrm>
              <a:off x="984902" y="1699348"/>
              <a:ext cx="135802" cy="0"/>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6614" y="1584493"/>
              <a:ext cx="1035861"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Milliseconds</a:t>
              </a:r>
            </a:p>
          </p:txBody>
        </p:sp>
      </p:grpSp>
      <p:cxnSp>
        <p:nvCxnSpPr>
          <p:cNvPr id="23" name="Straight Connector 22"/>
          <p:cNvCxnSpPr/>
          <p:nvPr/>
        </p:nvCxnSpPr>
        <p:spPr>
          <a:xfrm flipH="1" flipV="1">
            <a:off x="1912340"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flipV="1">
            <a:off x="6599504" y="5418275"/>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6096001" y="5579397"/>
            <a:ext cx="1007007" cy="258532"/>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No artifacts</a:t>
            </a:r>
          </a:p>
        </p:txBody>
      </p:sp>
      <p:sp>
        <p:nvSpPr>
          <p:cNvPr id="27" name="TextBox 26"/>
          <p:cNvSpPr txBox="1"/>
          <p:nvPr/>
        </p:nvSpPr>
        <p:spPr>
          <a:xfrm>
            <a:off x="1254956" y="5510413"/>
            <a:ext cx="131478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Parallax</a:t>
            </a:r>
          </a:p>
          <a:p>
            <a:pPr algn="ctr">
              <a:lnSpc>
                <a:spcPct val="90000"/>
              </a:lnSpc>
            </a:pPr>
            <a:r>
              <a:rPr lang="en-US" sz="1200" i="1" dirty="0">
                <a:solidFill>
                  <a:schemeClr val="tx2"/>
                </a:solidFill>
                <a:latin typeface="Trebuchet MS" panose="020B0603020202020204" pitchFamily="34" charset="0"/>
              </a:rPr>
              <a:t>and</a:t>
            </a:r>
          </a:p>
          <a:p>
            <a:pPr algn="ctr">
              <a:lnSpc>
                <a:spcPct val="90000"/>
              </a:lnSpc>
            </a:pPr>
            <a:r>
              <a:rPr lang="en-US" sz="1200" i="1" dirty="0">
                <a:solidFill>
                  <a:schemeClr val="tx2"/>
                </a:solidFill>
                <a:latin typeface="Trebuchet MS" panose="020B0603020202020204" pitchFamily="34" charset="0"/>
              </a:rPr>
              <a:t>motion artifacts</a:t>
            </a:r>
          </a:p>
        </p:txBody>
      </p:sp>
      <p:cxnSp>
        <p:nvCxnSpPr>
          <p:cNvPr id="28" name="Straight Connector 27"/>
          <p:cNvCxnSpPr/>
          <p:nvPr/>
        </p:nvCxnSpPr>
        <p:spPr>
          <a:xfrm flipH="1" flipV="1">
            <a:off x="4382806" y="5404919"/>
            <a:ext cx="1398" cy="129266"/>
          </a:xfrm>
          <a:prstGeom prst="line">
            <a:avLst/>
          </a:prstGeom>
          <a:ln w="57150">
            <a:solidFill>
              <a:schemeClr val="tx2"/>
            </a:solidFill>
            <a:tailEnd type="none"/>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3474553" y="5510413"/>
            <a:ext cx="1816524" cy="590931"/>
          </a:xfrm>
          <a:prstGeom prst="rect">
            <a:avLst/>
          </a:prstGeom>
          <a:noFill/>
        </p:spPr>
        <p:txBody>
          <a:bodyPr wrap="none" rtlCol="0" anchor="ctr">
            <a:spAutoFit/>
          </a:bodyPr>
          <a:lstStyle/>
          <a:p>
            <a:pPr algn="ctr">
              <a:lnSpc>
                <a:spcPct val="90000"/>
              </a:lnSpc>
            </a:pPr>
            <a:r>
              <a:rPr lang="en-US" sz="1200" i="1" dirty="0">
                <a:solidFill>
                  <a:schemeClr val="tx2"/>
                </a:solidFill>
                <a:latin typeface="Trebuchet MS" panose="020B0603020202020204" pitchFamily="34" charset="0"/>
              </a:rPr>
              <a:t>Motion artifacts</a:t>
            </a:r>
          </a:p>
          <a:p>
            <a:pPr algn="ctr">
              <a:lnSpc>
                <a:spcPct val="90000"/>
              </a:lnSpc>
            </a:pPr>
            <a:r>
              <a:rPr lang="en-US" sz="1200" i="1" dirty="0">
                <a:solidFill>
                  <a:schemeClr val="tx2"/>
                </a:solidFill>
                <a:latin typeface="Trebuchet MS" panose="020B0603020202020204" pitchFamily="34" charset="0"/>
              </a:rPr>
              <a:t>or</a:t>
            </a:r>
          </a:p>
          <a:p>
            <a:pPr algn="ctr">
              <a:lnSpc>
                <a:spcPct val="90000"/>
              </a:lnSpc>
            </a:pPr>
            <a:r>
              <a:rPr lang="en-US" sz="1200" i="1" dirty="0">
                <a:solidFill>
                  <a:schemeClr val="tx2"/>
                </a:solidFill>
                <a:latin typeface="Trebuchet MS" panose="020B0603020202020204" pitchFamily="34" charset="0"/>
              </a:rPr>
              <a:t>reduced dynamic range</a:t>
            </a:r>
          </a:p>
        </p:txBody>
      </p:sp>
      <p:sp>
        <p:nvSpPr>
          <p:cNvPr id="24" name="Freeform 23"/>
          <p:cNvSpPr/>
          <p:nvPr/>
        </p:nvSpPr>
        <p:spPr>
          <a:xfrm>
            <a:off x="1088231" y="2027439"/>
            <a:ext cx="76200" cy="231374"/>
          </a:xfrm>
          <a:custGeom>
            <a:avLst/>
            <a:gdLst>
              <a:gd name="connsiteX0" fmla="*/ 0 w 64294"/>
              <a:gd name="connsiteY0" fmla="*/ 0 h 157162"/>
              <a:gd name="connsiteX1" fmla="*/ 64294 w 64294"/>
              <a:gd name="connsiteY1" fmla="*/ 95250 h 157162"/>
              <a:gd name="connsiteX2" fmla="*/ 64294 w 64294"/>
              <a:gd name="connsiteY2" fmla="*/ 157162 h 157162"/>
              <a:gd name="connsiteX3" fmla="*/ 0 w 64294"/>
              <a:gd name="connsiteY3" fmla="*/ 76200 h 157162"/>
              <a:gd name="connsiteX4" fmla="*/ 0 w 64294"/>
              <a:gd name="connsiteY4" fmla="*/ 0 h 1571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94" h="157162">
                <a:moveTo>
                  <a:pt x="0" y="0"/>
                </a:moveTo>
                <a:lnTo>
                  <a:pt x="64294" y="95250"/>
                </a:lnTo>
                <a:lnTo>
                  <a:pt x="64294" y="157162"/>
                </a:lnTo>
                <a:lnTo>
                  <a:pt x="0" y="76200"/>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1"/>
          <p:cNvSpPr/>
          <p:nvPr/>
        </p:nvSpPr>
        <p:spPr>
          <a:xfrm>
            <a:off x="1030775" y="2017968"/>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p:cNvSpPr/>
          <p:nvPr/>
        </p:nvSpPr>
        <p:spPr>
          <a:xfrm>
            <a:off x="1030775" y="2133655"/>
            <a:ext cx="193675" cy="125158"/>
          </a:xfrm>
          <a:custGeom>
            <a:avLst/>
            <a:gdLst>
              <a:gd name="connsiteX0" fmla="*/ 0 w 193675"/>
              <a:gd name="connsiteY0" fmla="*/ 102781 h 164789"/>
              <a:gd name="connsiteX1" fmla="*/ 47625 w 193675"/>
              <a:gd name="connsiteY1" fmla="*/ 1181 h 164789"/>
              <a:gd name="connsiteX2" fmla="*/ 139700 w 193675"/>
              <a:gd name="connsiteY2" fmla="*/ 163106 h 164789"/>
              <a:gd name="connsiteX3" fmla="*/ 193675 w 193675"/>
              <a:gd name="connsiteY3" fmla="*/ 90081 h 164789"/>
              <a:gd name="connsiteX4" fmla="*/ 193675 w 193675"/>
              <a:gd name="connsiteY4" fmla="*/ 90081 h 164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75" h="164789">
                <a:moveTo>
                  <a:pt x="0" y="102781"/>
                </a:moveTo>
                <a:cubicBezTo>
                  <a:pt x="12171" y="46954"/>
                  <a:pt x="24342" y="-8873"/>
                  <a:pt x="47625" y="1181"/>
                </a:cubicBezTo>
                <a:cubicBezTo>
                  <a:pt x="70908" y="11235"/>
                  <a:pt x="115358" y="148289"/>
                  <a:pt x="139700" y="163106"/>
                </a:cubicBezTo>
                <a:cubicBezTo>
                  <a:pt x="164042" y="177923"/>
                  <a:pt x="193675" y="90081"/>
                  <a:pt x="193675" y="90081"/>
                </a:cubicBezTo>
                <a:lnTo>
                  <a:pt x="193675" y="90081"/>
                </a:ln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41174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1"/>
                                        </p:tgtEl>
                                        <p:attrNameLst>
                                          <p:attrName>style.opacity</p:attrName>
                                        </p:attrNameLst>
                                      </p:cBhvr>
                                      <p:to>
                                        <p:strVal val="0.25"/>
                                      </p:to>
                                    </p:set>
                                    <p:animEffect filter="image" prLst="opacity: 0.25">
                                      <p:cBhvr rctx="IE">
                                        <p:cTn id="7" dur="indefinite"/>
                                        <p:tgtEl>
                                          <p:spTgt spid="31"/>
                                        </p:tgtEl>
                                      </p:cBhvr>
                                    </p:animEffect>
                                  </p:childTnLst>
                                </p:cTn>
                              </p:par>
                            </p:childTnLst>
                          </p:cTn>
                        </p:par>
                        <p:par>
                          <p:cTn id="8" fill="hold">
                            <p:stCondLst>
                              <p:cond delay="0"/>
                            </p:stCondLst>
                            <p:childTnLst>
                              <p:par>
                                <p:cTn id="9" presetID="10" presetClass="entr" presetSubtype="0" fill="hold" grpId="0" nodeType="afterEffect">
                                  <p:stCondLst>
                                    <p:cond delay="50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64" presetClass="path" presetSubtype="0" accel="50000" decel="50000" fill="hold" grpId="1" nodeType="clickEffect">
                                  <p:stCondLst>
                                    <p:cond delay="0"/>
                                  </p:stCondLst>
                                  <p:childTnLst>
                                    <p:animMotion origin="layout" path="M 2.16049E-6 -1.31687E-6 L 2.16049E-6 -0.5216 " pathEditMode="relative" rAng="0" ptsTypes="AA">
                                      <p:cBhvr>
                                        <p:cTn id="15" dur="1000" fill="hold"/>
                                        <p:tgtEl>
                                          <p:spTgt spid="18"/>
                                        </p:tgtEl>
                                        <p:attrNameLst>
                                          <p:attrName>ppt_x</p:attrName>
                                          <p:attrName>ppt_y</p:attrName>
                                        </p:attrNameLst>
                                      </p:cBhvr>
                                      <p:rCtr x="0" y="-260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048" y="719410"/>
            <a:ext cx="7470648" cy="535531"/>
          </a:xfrm>
        </p:spPr>
        <p:txBody>
          <a:bodyPr/>
          <a:lstStyle/>
          <a:p>
            <a:pPr algn="l"/>
            <a:r>
              <a:rPr lang="en-US" sz="2800" dirty="0" smtClean="0"/>
              <a:t>A sparse-to-dense approach</a:t>
            </a:r>
            <a:endParaRPr lang="en-US" sz="2800" dirty="0"/>
          </a:p>
        </p:txBody>
      </p:sp>
      <p:sp>
        <p:nvSpPr>
          <p:cNvPr id="3" name="Content Placeholder 3"/>
          <p:cNvSpPr txBox="1">
            <a:spLocks/>
          </p:cNvSpPr>
          <p:nvPr/>
        </p:nvSpPr>
        <p:spPr>
          <a:xfrm>
            <a:off x="384048" y="1868143"/>
            <a:ext cx="7461504" cy="3908048"/>
          </a:xfrm>
          <a:prstGeom prst="rect">
            <a:avLst/>
          </a:prstGeom>
        </p:spPr>
        <p:txBody>
          <a:bodyPr/>
          <a:lstStyle>
            <a:lvl1pPr marL="231775" indent="-231775" algn="l" rtl="0" fontAlgn="base">
              <a:lnSpc>
                <a:spcPct val="90000"/>
              </a:lnSpc>
              <a:spcBef>
                <a:spcPts val="900"/>
              </a:spcBef>
              <a:spcAft>
                <a:spcPts val="900"/>
              </a:spcAft>
              <a:buClr>
                <a:schemeClr val="bg2"/>
              </a:buClr>
              <a:buSzPct val="100000"/>
              <a:buFontTx/>
              <a:buBlip>
                <a:blip r:embed="rId3"/>
              </a:buBlip>
              <a:defRPr sz="2400" b="0">
                <a:solidFill>
                  <a:schemeClr val="bg2"/>
                </a:solidFill>
                <a:latin typeface="Trebuchet MS" pitchFamily="34" charset="0"/>
                <a:ea typeface="+mn-ea"/>
                <a:cs typeface="+mn-cs"/>
              </a:defRPr>
            </a:lvl1pPr>
            <a:lvl2pPr marL="803275" indent="-231775" algn="l" rtl="0" fontAlgn="base">
              <a:lnSpc>
                <a:spcPct val="90000"/>
              </a:lnSpc>
              <a:spcBef>
                <a:spcPts val="900"/>
              </a:spcBef>
              <a:spcAft>
                <a:spcPts val="900"/>
              </a:spcAft>
              <a:buClr>
                <a:schemeClr val="bg2"/>
              </a:buClr>
              <a:buSzPct val="100000"/>
              <a:buFontTx/>
              <a:buBlip>
                <a:blip r:embed="rId3"/>
              </a:buBlip>
              <a:defRPr sz="2000" b="0">
                <a:solidFill>
                  <a:schemeClr val="bg2"/>
                </a:solidFill>
                <a:latin typeface="Trebuchet MS" pitchFamily="34" charset="0"/>
              </a:defRPr>
            </a:lvl2pPr>
            <a:lvl3pPr marL="1255713" indent="-166688" algn="l" rtl="0" fontAlgn="base">
              <a:lnSpc>
                <a:spcPct val="90000"/>
              </a:lnSpc>
              <a:spcBef>
                <a:spcPts val="900"/>
              </a:spcBef>
              <a:spcAft>
                <a:spcPts val="900"/>
              </a:spcAft>
              <a:buClr>
                <a:schemeClr val="bg2"/>
              </a:buClr>
              <a:buSzPct val="100000"/>
              <a:buFontTx/>
              <a:buBlip>
                <a:blip r:embed="rId3"/>
              </a:buBlip>
              <a:defRPr sz="1800" b="0">
                <a:solidFill>
                  <a:schemeClr val="bg2"/>
                </a:solidFill>
                <a:latin typeface="Trebuchet MS" pitchFamily="34" charset="0"/>
              </a:defRPr>
            </a:lvl3pPr>
            <a:lvl4pPr marL="1774825" indent="-228600" algn="l" rtl="0" fontAlgn="base">
              <a:spcBef>
                <a:spcPct val="20000"/>
              </a:spcBef>
              <a:spcAft>
                <a:spcPct val="0"/>
              </a:spcAft>
              <a:buChar char="–"/>
              <a:defRPr sz="2000">
                <a:solidFill>
                  <a:schemeClr val="bg1"/>
                </a:solidFill>
                <a:latin typeface="+mn-lt"/>
              </a:defRPr>
            </a:lvl4pPr>
            <a:lvl5pPr marL="2117725" indent="-228600" algn="l" rtl="0" fontAlgn="base">
              <a:spcBef>
                <a:spcPct val="20000"/>
              </a:spcBef>
              <a:spcAft>
                <a:spcPct val="0"/>
              </a:spcAft>
              <a:buChar char="»"/>
              <a:defRPr sz="2000">
                <a:solidFill>
                  <a:schemeClr val="bg1"/>
                </a:solidFill>
                <a:latin typeface="+mn-lt"/>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defTabSz="914400"/>
            <a:r>
              <a:rPr lang="en-US" kern="0" dirty="0" smtClean="0"/>
              <a:t>Compute the flow at sparse locations,</a:t>
            </a:r>
          </a:p>
          <a:p>
            <a:pPr defTabSz="914400"/>
            <a:r>
              <a:rPr lang="en-US" kern="0" dirty="0" smtClean="0"/>
              <a:t>Propagate the flow in an edge-aware fashion, and</a:t>
            </a:r>
          </a:p>
          <a:p>
            <a:pPr defTabSz="914400"/>
            <a:r>
              <a:rPr lang="en-US" kern="0" dirty="0" smtClean="0"/>
              <a:t>merge the images in an error-tolerant way.</a:t>
            </a:r>
          </a:p>
        </p:txBody>
      </p:sp>
    </p:spTree>
    <p:extLst>
      <p:ext uri="{BB962C8B-B14F-4D97-AF65-F5344CB8AC3E}">
        <p14:creationId xmlns:p14="http://schemas.microsoft.com/office/powerpoint/2010/main" val="505836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33036" y="4284580"/>
            <a:ext cx="1295547"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Reference</a:t>
            </a:r>
          </a:p>
        </p:txBody>
      </p:sp>
      <p:sp>
        <p:nvSpPr>
          <p:cNvPr id="17" name="Right Arrow 16"/>
          <p:cNvSpPr>
            <a:spLocks noChangeAspect="1"/>
          </p:cNvSpPr>
          <p:nvPr/>
        </p:nvSpPr>
        <p:spPr>
          <a:xfrm>
            <a:off x="4044874" y="423502"/>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19" name="Rectangle 18"/>
          <p:cNvSpPr>
            <a:spLocks/>
          </p:cNvSpPr>
          <p:nvPr/>
        </p:nvSpPr>
        <p:spPr>
          <a:xfrm>
            <a:off x="11430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smtClean="0">
                <a:solidFill>
                  <a:schemeClr val="tx1"/>
                </a:solidFill>
              </a:rPr>
              <a:t>Corners and matches</a:t>
            </a:r>
            <a:endParaRPr lang="en-US" i="1" dirty="0">
              <a:solidFill>
                <a:schemeClr val="tx1"/>
              </a:solidFill>
            </a:endParaRPr>
          </a:p>
        </p:txBody>
      </p:sp>
      <p:sp>
        <p:nvSpPr>
          <p:cNvPr id="20" name="Rectangle 19"/>
          <p:cNvSpPr/>
          <p:nvPr/>
        </p:nvSpPr>
        <p:spPr>
          <a:xfrm>
            <a:off x="220218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Filter</a:t>
            </a:r>
            <a:r>
              <a:rPr lang="en-US" dirty="0">
                <a:solidFill>
                  <a:schemeClr val="tx1"/>
                </a:solidFill>
              </a:rPr>
              <a:t> </a:t>
            </a:r>
            <a:r>
              <a:rPr lang="en-US" i="1" dirty="0">
                <a:solidFill>
                  <a:schemeClr val="tx1"/>
                </a:solidFill>
              </a:rPr>
              <a:t>matches</a:t>
            </a:r>
          </a:p>
        </p:txBody>
      </p:sp>
      <p:sp>
        <p:nvSpPr>
          <p:cNvPr id="21" name="Rectangle 20"/>
          <p:cNvSpPr/>
          <p:nvPr/>
        </p:nvSpPr>
        <p:spPr>
          <a:xfrm>
            <a:off x="429006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Sparse-to-dense </a:t>
            </a:r>
            <a:r>
              <a:rPr lang="en-US" i="1" dirty="0" smtClean="0">
                <a:solidFill>
                  <a:schemeClr val="tx1"/>
                </a:solidFill>
              </a:rPr>
              <a:t>warp</a:t>
            </a:r>
            <a:endParaRPr lang="en-US" i="1" dirty="0">
              <a:solidFill>
                <a:schemeClr val="tx1"/>
              </a:solidFill>
            </a:endParaRPr>
          </a:p>
        </p:txBody>
      </p:sp>
      <p:sp>
        <p:nvSpPr>
          <p:cNvPr id="22" name="Rectangle 21"/>
          <p:cNvSpPr/>
          <p:nvPr/>
        </p:nvSpPr>
        <p:spPr>
          <a:xfrm>
            <a:off x="6377940" y="151899"/>
            <a:ext cx="1737360" cy="647700"/>
          </a:xfrm>
          <a:prstGeom prst="rect">
            <a:avLst/>
          </a:prstGeom>
          <a:solidFill>
            <a:schemeClr val="bg1"/>
          </a:solidFill>
          <a:ln>
            <a:noFill/>
          </a:ln>
          <a:effectLst>
            <a:glow rad="101600">
              <a:srgbClr val="92D050">
                <a:alpha val="60000"/>
              </a:srgbClr>
            </a:glo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i="1" dirty="0">
                <a:solidFill>
                  <a:schemeClr val="tx1"/>
                </a:solidFill>
              </a:rPr>
              <a:t>Error-tolerant fusion</a:t>
            </a:r>
          </a:p>
        </p:txBody>
      </p:sp>
      <p:pic>
        <p:nvPicPr>
          <p:cNvPr id="30" name="ref_original" descr="C:\Users\ogallo\Workspace\p4research_ogallo-DT\research\ogallo\FastNRR_CVPR15\Figures\matcher\2_src.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r="612"/>
          <a:stretch/>
        </p:blipFill>
        <p:spPr bwMode="auto">
          <a:xfrm>
            <a:off x="245968" y="1504095"/>
            <a:ext cx="3652515"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pic>
        <p:nvPicPr>
          <p:cNvPr id="8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65420" y="1504095"/>
            <a:ext cx="3506359" cy="2756227"/>
          </a:xfrm>
          <a:prstGeom prst="rect">
            <a:avLst/>
          </a:prstGeom>
          <a:noFill/>
          <a:effectLst>
            <a:glow rad="101600">
              <a:srgbClr val="92D050">
                <a:alpha val="60000"/>
              </a:srgbClr>
            </a:glow>
          </a:effectLst>
          <a:extLst>
            <a:ext uri="{909E8E84-426E-40DD-AFC4-6F175D3DCCD1}">
              <a14:hiddenFill xmlns:a14="http://schemas.microsoft.com/office/drawing/2010/main">
                <a:solidFill>
                  <a:srgbClr val="FFFFFF"/>
                </a:solidFill>
              </a14:hiddenFill>
            </a:ext>
          </a:extLst>
        </p:spPr>
      </p:pic>
      <p:sp>
        <p:nvSpPr>
          <p:cNvPr id="29" name="Right Arrow 28"/>
          <p:cNvSpPr>
            <a:spLocks noChangeAspect="1"/>
          </p:cNvSpPr>
          <p:nvPr/>
        </p:nvSpPr>
        <p:spPr>
          <a:xfrm>
            <a:off x="1929449"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8" name="Right Arrow 27"/>
          <p:cNvSpPr>
            <a:spLocks noChangeAspect="1"/>
          </p:cNvSpPr>
          <p:nvPr/>
        </p:nvSpPr>
        <p:spPr>
          <a:xfrm>
            <a:off x="6134900" y="419950"/>
            <a:ext cx="167397" cy="111598"/>
          </a:xfrm>
          <a:prstGeom prst="rightArrow">
            <a:avLst/>
          </a:prstGeom>
          <a:ln>
            <a:solidFill>
              <a:schemeClr val="tx1"/>
            </a:solid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1919924" y="54065"/>
            <a:ext cx="6300151" cy="878186"/>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Box 84"/>
          <p:cNvSpPr txBox="1"/>
          <p:nvPr/>
        </p:nvSpPr>
        <p:spPr>
          <a:xfrm>
            <a:off x="5761584" y="4287411"/>
            <a:ext cx="914033" cy="384721"/>
          </a:xfrm>
          <a:prstGeom prst="rect">
            <a:avLst/>
          </a:prstGeom>
          <a:noFill/>
        </p:spPr>
        <p:txBody>
          <a:bodyPr wrap="none" rtlCol="0">
            <a:spAutoFit/>
          </a:bodyPr>
          <a:lstStyle/>
          <a:p>
            <a:r>
              <a:rPr lang="en-US" sz="1900" i="1" kern="0" dirty="0">
                <a:solidFill>
                  <a:schemeClr val="tx2"/>
                </a:solidFill>
                <a:latin typeface="Trebuchet MS" pitchFamily="34" charset="0"/>
                <a:ea typeface="+mj-ea"/>
                <a:cs typeface="+mj-cs"/>
              </a:rPr>
              <a:t>Source</a:t>
            </a:r>
          </a:p>
        </p:txBody>
      </p:sp>
      <p:grpSp>
        <p:nvGrpSpPr>
          <p:cNvPr id="44" name="Matches"/>
          <p:cNvGrpSpPr/>
          <p:nvPr/>
        </p:nvGrpSpPr>
        <p:grpSpPr>
          <a:xfrm>
            <a:off x="1173420" y="2058467"/>
            <a:ext cx="6588590" cy="1086161"/>
            <a:chOff x="2135444" y="2058466"/>
            <a:chExt cx="6588590" cy="1086161"/>
          </a:xfrm>
        </p:grpSpPr>
        <p:cxnSp>
          <p:nvCxnSpPr>
            <p:cNvPr id="7" name="Straight Connector 6"/>
            <p:cNvCxnSpPr>
              <a:stCxn id="37" idx="6"/>
              <a:endCxn id="38" idx="2"/>
            </p:cNvCxnSpPr>
            <p:nvPr/>
          </p:nvCxnSpPr>
          <p:spPr>
            <a:xfrm flipV="1">
              <a:off x="2586893" y="2058466"/>
              <a:ext cx="3895926" cy="11425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a:stCxn id="34" idx="6"/>
              <a:endCxn id="39" idx="2"/>
            </p:cNvCxnSpPr>
            <p:nvPr/>
          </p:nvCxnSpPr>
          <p:spPr>
            <a:xfrm>
              <a:off x="4585346" y="2172717"/>
              <a:ext cx="4138688" cy="47434"/>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36" idx="6"/>
              <a:endCxn id="40" idx="2"/>
            </p:cNvCxnSpPr>
            <p:nvPr/>
          </p:nvCxnSpPr>
          <p:spPr>
            <a:xfrm>
              <a:off x="4448186" y="2593544"/>
              <a:ext cx="4113057" cy="48661"/>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35" idx="6"/>
              <a:endCxn id="41" idx="2"/>
            </p:cNvCxnSpPr>
            <p:nvPr/>
          </p:nvCxnSpPr>
          <p:spPr>
            <a:xfrm flipV="1">
              <a:off x="2135444" y="3132840"/>
              <a:ext cx="3851196" cy="11787"/>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4" name="Corners"/>
          <p:cNvGrpSpPr/>
          <p:nvPr/>
        </p:nvGrpSpPr>
        <p:grpSpPr>
          <a:xfrm>
            <a:off x="1036260" y="1989887"/>
            <a:ext cx="6862910" cy="1223321"/>
            <a:chOff x="1961639" y="2011945"/>
            <a:chExt cx="6862910" cy="1223321"/>
          </a:xfrm>
        </p:grpSpPr>
        <p:sp>
          <p:nvSpPr>
            <p:cNvPr id="34" name="Oval 33"/>
            <p:cNvSpPr/>
            <p:nvPr/>
          </p:nvSpPr>
          <p:spPr>
            <a:xfrm>
              <a:off x="4411541" y="212619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p:cNvSpPr/>
            <p:nvPr/>
          </p:nvSpPr>
          <p:spPr>
            <a:xfrm>
              <a:off x="1961639" y="309810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4274381" y="2547023"/>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2413088" y="2126196"/>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446174" y="2011945"/>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8687389" y="2173630"/>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p:cNvSpPr/>
            <p:nvPr/>
          </p:nvSpPr>
          <p:spPr>
            <a:xfrm>
              <a:off x="8524598" y="2595684"/>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p:cNvSpPr/>
            <p:nvPr/>
          </p:nvSpPr>
          <p:spPr>
            <a:xfrm>
              <a:off x="5949995" y="3086319"/>
              <a:ext cx="137160" cy="137160"/>
            </a:xfrm>
            <a:prstGeom prst="ellipse">
              <a:avLst/>
            </a:prstGeom>
            <a:solidFill>
              <a:schemeClr val="tx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485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ORIGINALHEIGHT" val="130.5"/>
  <p:tag name="ORIGINALWIDTH" val="1120.5"/>
  <p:tag name="LATEXADDIN" val="\documentclass{article}&#10;\usepackage{amsmath}&#10;\pagestyle{empty}&#10;\begin{document}&#10;&#10;$C = \left(max(B_i-B_j)\right)$&#10;&#10;&#10;\end{document}"/>
  <p:tag name="IGUANATEXSIZE" val="20"/>
</p:tagLst>
</file>

<file path=ppt/tags/tag10.xml><?xml version="1.0" encoding="utf-8"?>
<p:tagLst xmlns:a="http://schemas.openxmlformats.org/drawingml/2006/main" xmlns:r="http://schemas.openxmlformats.org/officeDocument/2006/relationships" xmlns:p="http://schemas.openxmlformats.org/presentationml/2006/main">
  <p:tag name="ORIGINALHEIGHT" val="90.75"/>
  <p:tag name="ORIGINALWIDTH" val="1578.75"/>
  <p:tag name="LATEXADDIN" val="\documentclass{article}&#10;\usepackage{amsmath}&#10;\usepackage{color}&#10;\pagestyle{empty}&#10;\begin{document}&#10;&#10;$w = w_{\text{sat}} \cdot w_{\text{exp}} \cdot w_{\text{contr}} {\color{red} \cdot w_{\text{SSIM}}}$&#10;&#10;\end{document}"/>
  <p:tag name="IGUANATEXSIZE" val="20"/>
</p:tagLst>
</file>

<file path=ppt/tags/tag2.xml><?xml version="1.0" encoding="utf-8"?>
<p:tagLst xmlns:a="http://schemas.openxmlformats.org/drawingml/2006/main" xmlns:r="http://schemas.openxmlformats.org/officeDocument/2006/relationships" xmlns:p="http://schemas.openxmlformats.org/presentationml/2006/main">
  <p:tag name="ORIGINALHEIGHT" val="108"/>
  <p:tag name="ORIGINALWIDTH" val="139.5"/>
  <p:tag name="LATEXADDIN" val="\documentclass{article}&#10;\usepackage{amsmath}&#10;\usepackage{color}&#10;\pagestyle{empty}&#10;\begin{document}&#10;&#10;{\color{white} $\Delta_1$}&#10;&#10;\end{document}"/>
  <p:tag name="IGUANATEXSIZE" val="20"/>
</p:tagLst>
</file>

<file path=ppt/tags/tag3.xml><?xml version="1.0" encoding="utf-8"?>
<p:tagLst xmlns:a="http://schemas.openxmlformats.org/drawingml/2006/main" xmlns:r="http://schemas.openxmlformats.org/officeDocument/2006/relationships" xmlns:p="http://schemas.openxmlformats.org/presentationml/2006/main">
  <p:tag name="ORIGINALHEIGHT" val="108"/>
  <p:tag name="ORIGINALWIDTH" val="144.75"/>
  <p:tag name="LATEXADDIN" val="\documentclass{article}&#10;\usepackage{amsmath}&#10;\usepackage{color}&#10;\pagestyle{empty}&#10;\begin{document}&#10;&#10;{\color{white} $\Delta_4$}&#10;&#10;\end{document}"/>
  <p:tag name="IGUANATEXSIZE" val="20"/>
</p:tagLst>
</file>

<file path=ppt/tags/tag4.xml><?xml version="1.0" encoding="utf-8"?>
<p:tagLst xmlns:a="http://schemas.openxmlformats.org/drawingml/2006/main" xmlns:r="http://schemas.openxmlformats.org/officeDocument/2006/relationships" xmlns:p="http://schemas.openxmlformats.org/presentationml/2006/main">
  <p:tag name="ORIGINALHEIGHT" val="109.5"/>
  <p:tag name="ORIGINALWIDTH" val="143.25"/>
  <p:tag name="LATEXADDIN" val="\documentclass{article}&#10;\usepackage{amsmath}&#10;\usepackage{color}&#10;\pagestyle{empty}&#10;\begin{document}&#10;&#10;{\color{white} $\Delta_3$}&#10;&#10;\end{document}"/>
  <p:tag name="IGUANATEXSIZE" val="20"/>
</p:tagLst>
</file>

<file path=ppt/tags/tag5.xml><?xml version="1.0" encoding="utf-8"?>
<p:tagLst xmlns:a="http://schemas.openxmlformats.org/drawingml/2006/main" xmlns:r="http://schemas.openxmlformats.org/officeDocument/2006/relationships" xmlns:p="http://schemas.openxmlformats.org/presentationml/2006/main">
  <p:tag name="ORIGINALHEIGHT" val="108"/>
  <p:tag name="ORIGINALWIDTH" val="142.5"/>
  <p:tag name="LATEXADDIN" val="\documentclass{article}&#10;\usepackage{amsmath}&#10;\usepackage{color}&#10;\pagestyle{empty}&#10;\begin{document}&#10;&#10;{\color{white} $\Delta_2$}&#10;&#10;\end{document}"/>
  <p:tag name="IGUANATEXSIZE" val="20"/>
</p:tagLst>
</file>

<file path=ppt/tags/tag6.xml><?xml version="1.0" encoding="utf-8"?>
<p:tagLst xmlns:a="http://schemas.openxmlformats.org/drawingml/2006/main" xmlns:r="http://schemas.openxmlformats.org/officeDocument/2006/relationships" xmlns:p="http://schemas.openxmlformats.org/presentationml/2006/main">
  <p:tag name="ORIGINALHEIGHT" val="124.5"/>
  <p:tag name="ORIGINALWIDTH" val="720"/>
  <p:tag name="LATEXADDIN" val="\documentclass{article}&#10;\usepackage{amsmath}&#10;\pagestyle{empty}&#10;\begin{document}&#10;&#10;$min(\Delta_i)&gt; T$&#10;&#10;&#10;\end{document}"/>
  <p:tag name="IGUANATEXSIZE" val="20"/>
</p:tagLst>
</file>

<file path=ppt/tags/tag7.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begin{equation}&#10;w_1\nonumber&#10;\end{equation}&#10;&#10;&#10;\end{document}"/>
  <p:tag name="IGUANATEXSIZE" val="20"/>
</p:tagLst>
</file>

<file path=ppt/tags/tag8.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begin{equation}&#10;w_2\nonumber&#10;\end{equation}&#10;&#10;&#10;\end{document}"/>
  <p:tag name="IGUANATEXSIZE" val="20"/>
</p:tagLst>
</file>

<file path=ppt/tags/tag9.xml><?xml version="1.0" encoding="utf-8"?>
<p:tagLst xmlns:a="http://schemas.openxmlformats.org/drawingml/2006/main" xmlns:r="http://schemas.openxmlformats.org/officeDocument/2006/relationships" xmlns:p="http://schemas.openxmlformats.org/presentationml/2006/main">
  <p:tag name="LATEXADDIN" val="\documentclass{article}&#10;\usepackage{amsmath}&#10;\usepackage{color}&#10;\pagestyle{empty}&#10;\begin{document}&#10;&#10;$w = w_{\text{sat}} \cdot w_{\text{exp}} \cdot w_{\text{contr}}$&#10;&#10;\end{document}"/>
  <p:tag name="IGUANATEXSIZE" val="20"/>
</p:tagLst>
</file>

<file path=ppt/theme/theme1.xml><?xml version="1.0" encoding="utf-8"?>
<a:theme xmlns:a="http://schemas.openxmlformats.org/drawingml/2006/main" name="Title &amp; Bullet">
  <a:themeElements>
    <a:clrScheme name="2014 NVIDIA Color Palette">
      <a:dk1>
        <a:srgbClr val="B3B3B3"/>
      </a:dk1>
      <a:lt1>
        <a:srgbClr val="FFFFFF"/>
      </a:lt1>
      <a:dk2>
        <a:srgbClr val="000000"/>
      </a:dk2>
      <a:lt2>
        <a:srgbClr val="76B900"/>
      </a:lt2>
      <a:accent1>
        <a:srgbClr val="11669F"/>
      </a:accent1>
      <a:accent2>
        <a:srgbClr val="A0116A"/>
      </a:accent2>
      <a:accent3>
        <a:srgbClr val="D65D1E"/>
      </a:accent3>
      <a:accent4>
        <a:srgbClr val="505050"/>
      </a:accent4>
      <a:accent5>
        <a:srgbClr val="9E1212"/>
      </a:accent5>
      <a:accent6>
        <a:srgbClr val="0D3481"/>
      </a:accent6>
      <a:hlink>
        <a:srgbClr val="76B900"/>
      </a:hlink>
      <a:folHlink>
        <a:srgbClr val="004827"/>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gradFill>
            <a:gsLst>
              <a:gs pos="0">
                <a:schemeClr val="bg2">
                  <a:alpha val="0"/>
                </a:schemeClr>
              </a:gs>
              <a:gs pos="50000">
                <a:schemeClr val="bg2"/>
              </a:gs>
              <a:gs pos="100000">
                <a:schemeClr val="bg2">
                  <a:alpha val="0"/>
                </a:schemeClr>
              </a:gs>
            </a:gsLst>
            <a:lin ang="0" scaled="0"/>
          </a:gra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nchor="ctr">
        <a:spAutoFit/>
      </a:bodyPr>
      <a:lstStyle>
        <a:defPPr algn="ctr">
          <a:lnSpc>
            <a:spcPct val="90000"/>
          </a:lnSpc>
          <a:defRPr dirty="0" smtClean="0">
            <a:latin typeface="Trebuchet MS" panose="020B0603020202020204" pitchFamily="34" charset="0"/>
          </a:defRPr>
        </a:defPPr>
      </a:lst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59E8B2F2D50A34B8956FD0A46C10A97" ma:contentTypeVersion="0" ma:contentTypeDescription="Create a new document." ma:contentTypeScope="" ma:versionID="2d22a1089f8aa3be74aa23dc2e82a28f">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29B7386-0C5E-43DB-8BF1-052EEAD5F5DF}">
  <ds:schemaRefs>
    <ds:schemaRef ds:uri="http://schemas.microsoft.com/sharepoint/v3/contenttype/forms"/>
  </ds:schemaRefs>
</ds:datastoreItem>
</file>

<file path=customXml/itemProps2.xml><?xml version="1.0" encoding="utf-8"?>
<ds:datastoreItem xmlns:ds="http://schemas.openxmlformats.org/officeDocument/2006/customXml" ds:itemID="{DF88E22E-2A4B-4FB1-9848-BF16E7DBE74B}">
  <ds:schemaRefs>
    <ds:schemaRef ds:uri="http://purl.org/dc/terms/"/>
    <ds:schemaRef ds:uri="http://schemas.openxmlformats.org/package/2006/metadata/core-properties"/>
    <ds:schemaRef ds:uri="http://schemas.microsoft.com/office/2006/documentManagement/types"/>
    <ds:schemaRef ds:uri="http://purl.org/dc/elements/1.1/"/>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BEA82F4F-F3EA-4E98-BEE2-3C70B6315C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75183</TotalTime>
  <Words>3087</Words>
  <Application>Microsoft Office PowerPoint</Application>
  <PresentationFormat>Custom</PresentationFormat>
  <Paragraphs>547</Paragraphs>
  <Slides>54</Slides>
  <Notes>52</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Title &amp; Bullet</vt:lpstr>
      <vt:lpstr>Locally Non-rigid Registration for Mobile HDR Photography</vt:lpstr>
      <vt:lpstr>PowerPoint Presentation</vt:lpstr>
      <vt:lpstr>PowerPoint Presentation</vt:lpstr>
      <vt:lpstr>PowerPoint Presentation</vt:lpstr>
      <vt:lpstr>PowerPoint Presentation</vt:lpstr>
      <vt:lpstr>PowerPoint Presentation</vt:lpstr>
      <vt:lpstr>PowerPoint Presentation</vt:lpstr>
      <vt:lpstr>A sparse-to-dense approach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Performance</vt:lpstr>
      <vt:lpstr>Execution time for a pair of 5MP images</vt:lpstr>
      <vt:lpstr>PowerPoint Presentation</vt:lpstr>
      <vt:lpstr>PowerPoint Presentation</vt:lpstr>
      <vt:lpstr>PowerPoint Presentation</vt:lpstr>
      <vt:lpstr>PowerPoint Presentation</vt:lpstr>
      <vt:lpstr>To sum up…</vt:lpstr>
      <vt:lpstr>More results</vt:lpstr>
      <vt:lpstr>More results</vt:lpstr>
      <vt:lpstr>More results</vt:lpstr>
      <vt:lpstr>More results</vt:lpstr>
      <vt:lpstr>More results</vt:lpstr>
      <vt:lpstr>More results</vt:lpstr>
      <vt:lpstr>That’s all.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ogallo@nvidia.com</dc:creator>
  <cp:lastModifiedBy>Orazio Gallo</cp:lastModifiedBy>
  <cp:revision>3027</cp:revision>
  <dcterms:created xsi:type="dcterms:W3CDTF">2008-01-24T03:11:41Z</dcterms:created>
  <dcterms:modified xsi:type="dcterms:W3CDTF">2015-06-30T16:54:49Z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0x010100F59E8B2F2D50A34B8956FD0A46C10A97</vt:lpwstr>
  </property>
</Properties>
</file>